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4" r:id="rId16"/>
    <p:sldId id="279" r:id="rId17"/>
    <p:sldId id="282" r:id="rId18"/>
    <p:sldId id="285" r:id="rId19"/>
    <p:sldId id="288" r:id="rId20"/>
    <p:sldId id="291" r:id="rId21"/>
    <p:sldId id="292" r:id="rId22"/>
    <p:sldId id="304" r:id="rId23"/>
    <p:sldId id="307" r:id="rId24"/>
    <p:sldId id="372" r:id="rId25"/>
    <p:sldId id="373" r:id="rId26"/>
    <p:sldId id="374" r:id="rId27"/>
    <p:sldId id="375" r:id="rId28"/>
    <p:sldId id="378" r:id="rId29"/>
    <p:sldId id="379" r:id="rId30"/>
    <p:sldId id="381" r:id="rId31"/>
    <p:sldId id="383" r:id="rId32"/>
    <p:sldId id="384" r:id="rId33"/>
    <p:sldId id="385" r:id="rId34"/>
    <p:sldId id="386" r:id="rId35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354" y="148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622550" y="2197100"/>
            <a:ext cx="3896995" cy="1854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12/4/2020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12/4/2020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12/4/2020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9144000" y="0"/>
                </a:moveTo>
                <a:lnTo>
                  <a:pt x="0" y="0"/>
                </a:lnTo>
                <a:lnTo>
                  <a:pt x="0" y="6858000"/>
                </a:lnTo>
                <a:lnTo>
                  <a:pt x="9144000" y="6858000"/>
                </a:lnTo>
                <a:lnTo>
                  <a:pt x="9144000" y="0"/>
                </a:lnTo>
                <a:close/>
              </a:path>
            </a:pathLst>
          </a:custGeom>
          <a:solidFill>
            <a:srgbClr val="0000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924050" y="558800"/>
            <a:ext cx="5295900" cy="124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10869" y="1456690"/>
            <a:ext cx="7085965" cy="4607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12/4/2020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2622550" y="2197100"/>
            <a:ext cx="3896995" cy="628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270" algn="ctr">
              <a:lnSpc>
                <a:spcPct val="100000"/>
              </a:lnSpc>
              <a:spcBef>
                <a:spcPts val="100"/>
              </a:spcBef>
            </a:pPr>
            <a:r>
              <a:rPr spc="-10" dirty="0" smtClean="0"/>
              <a:t>Muscle Tissue</a:t>
            </a:r>
            <a:endParaRPr spc="-5" dirty="0"/>
          </a:p>
        </p:txBody>
      </p:sp>
      <p:sp>
        <p:nvSpPr>
          <p:cNvPr id="3" name="object 3"/>
          <p:cNvSpPr txBox="1"/>
          <p:nvPr/>
        </p:nvSpPr>
        <p:spPr>
          <a:xfrm>
            <a:off x="1894839" y="4025900"/>
            <a:ext cx="5353685" cy="188513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endParaRPr lang="en-US" sz="4000" dirty="0">
              <a:latin typeface="Trebuchet MS"/>
              <a:cs typeface="Trebuchet MS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endParaRPr lang="en-US" sz="4000" dirty="0" smtClean="0">
              <a:latin typeface="Trebuchet MS"/>
              <a:cs typeface="Trebuchet MS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endParaRPr sz="4000" dirty="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88389" y="254000"/>
            <a:ext cx="6962775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6075" marR="5080" indent="-334010">
              <a:lnSpc>
                <a:spcPct val="100000"/>
              </a:lnSpc>
              <a:spcBef>
                <a:spcPts val="100"/>
              </a:spcBef>
            </a:pPr>
            <a:r>
              <a:rPr b="1" i="1" spc="-10" dirty="0">
                <a:latin typeface="Trebuchet MS"/>
                <a:cs typeface="Trebuchet MS"/>
              </a:rPr>
              <a:t>What </a:t>
            </a:r>
            <a:r>
              <a:rPr b="1" i="1" spc="-5" dirty="0">
                <a:latin typeface="Trebuchet MS"/>
                <a:cs typeface="Trebuchet MS"/>
              </a:rPr>
              <a:t>are the </a:t>
            </a:r>
            <a:r>
              <a:rPr b="1" i="1" spc="-10" dirty="0">
                <a:latin typeface="Trebuchet MS"/>
                <a:cs typeface="Trebuchet MS"/>
              </a:rPr>
              <a:t>characteristics  </a:t>
            </a:r>
            <a:r>
              <a:rPr b="1" i="1" spc="-5" dirty="0">
                <a:latin typeface="Trebuchet MS"/>
                <a:cs typeface="Trebuchet MS"/>
              </a:rPr>
              <a:t>of skeletal muscle</a:t>
            </a:r>
            <a:r>
              <a:rPr b="1" i="1" spc="-45" dirty="0">
                <a:latin typeface="Trebuchet MS"/>
                <a:cs typeface="Trebuchet MS"/>
              </a:rPr>
              <a:t> </a:t>
            </a:r>
            <a:r>
              <a:rPr b="1" i="1" spc="-5" dirty="0">
                <a:latin typeface="Trebuchet MS"/>
                <a:cs typeface="Trebuchet MS"/>
              </a:rPr>
              <a:t>fibers?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3269" y="2015490"/>
            <a:ext cx="7275195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Skeletal muscle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cells are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called</a:t>
            </a:r>
            <a:r>
              <a:rPr sz="3200" spc="3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E917"/>
                </a:solidFill>
                <a:latin typeface="Trebuchet MS"/>
                <a:cs typeface="Trebuchet MS"/>
              </a:rPr>
              <a:t>fibers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46059" y="6477000"/>
            <a:ext cx="79184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FFFFFF"/>
                </a:solidFill>
                <a:latin typeface="Trebuchet MS"/>
                <a:cs typeface="Trebuchet MS"/>
              </a:rPr>
              <a:t>Figure</a:t>
            </a:r>
            <a:r>
              <a:rPr sz="1200" spc="-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Trebuchet MS"/>
                <a:cs typeface="Trebuchet MS"/>
              </a:rPr>
              <a:t>10–2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828800" y="2820670"/>
            <a:ext cx="5410200" cy="36029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48510" y="863600"/>
            <a:ext cx="504063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Skeletal </a:t>
            </a:r>
            <a:r>
              <a:rPr spc="-10" dirty="0"/>
              <a:t>Muscle</a:t>
            </a:r>
            <a:r>
              <a:rPr spc="-80" dirty="0"/>
              <a:t> </a:t>
            </a:r>
            <a:r>
              <a:rPr spc="-5" dirty="0"/>
              <a:t>Fibers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2270" y="1761490"/>
            <a:ext cx="8351520" cy="3944620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00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Are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very</a:t>
            </a:r>
            <a:r>
              <a:rPr sz="32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long</a:t>
            </a:r>
            <a:endParaRPr sz="3200">
              <a:latin typeface="Trebuchet MS"/>
              <a:cs typeface="Trebuchet MS"/>
            </a:endParaRPr>
          </a:p>
          <a:p>
            <a:pPr marL="355600" marR="5080" indent="-342900">
              <a:lnSpc>
                <a:spcPts val="3829"/>
              </a:lnSpc>
              <a:spcBef>
                <a:spcPts val="935"/>
              </a:spcBef>
              <a:buChar char="•"/>
              <a:tabLst>
                <a:tab pos="355600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Develop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through fusion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mesodermal cells  (</a:t>
            </a:r>
            <a:r>
              <a:rPr sz="3200" spc="-5" dirty="0">
                <a:solidFill>
                  <a:srgbClr val="FFE917"/>
                </a:solidFill>
                <a:latin typeface="Trebuchet MS"/>
                <a:cs typeface="Trebuchet MS"/>
              </a:rPr>
              <a:t>myoblasts- embryonic</a:t>
            </a:r>
            <a:r>
              <a:rPr sz="3200" spc="-10" dirty="0">
                <a:solidFill>
                  <a:srgbClr val="FFE917"/>
                </a:solidFill>
                <a:latin typeface="Trebuchet MS"/>
                <a:cs typeface="Trebuchet MS"/>
              </a:rPr>
              <a:t> </a:t>
            </a:r>
            <a:r>
              <a:rPr sz="3200" spc="5" dirty="0">
                <a:solidFill>
                  <a:srgbClr val="FFE917"/>
                </a:solidFill>
                <a:latin typeface="Trebuchet MS"/>
                <a:cs typeface="Trebuchet MS"/>
              </a:rPr>
              <a:t>cells)</a:t>
            </a:r>
            <a:r>
              <a:rPr sz="3200" spc="5" dirty="0">
                <a:solidFill>
                  <a:srgbClr val="FFFFFF"/>
                </a:solidFill>
                <a:latin typeface="Trebuchet MS"/>
                <a:cs typeface="Trebuchet MS"/>
              </a:rPr>
              <a:t>)</a:t>
            </a:r>
            <a:endParaRPr sz="32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Become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very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large</a:t>
            </a:r>
            <a:endParaRPr sz="32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Contain hundreds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nuclei</a:t>
            </a:r>
            <a:r>
              <a:rPr sz="32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–multinucleate</a:t>
            </a:r>
            <a:endParaRPr sz="3200">
              <a:latin typeface="Trebuchet MS"/>
              <a:cs typeface="Trebuchet MS"/>
            </a:endParaRPr>
          </a:p>
          <a:p>
            <a:pPr marL="355600" marR="567055" indent="-342900">
              <a:lnSpc>
                <a:spcPts val="3829"/>
              </a:lnSpc>
              <a:spcBef>
                <a:spcPts val="935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Unfused cells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are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satellite cells- assist in  repair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after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injury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13360" marR="5080" indent="6858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Organization </a:t>
            </a:r>
            <a:r>
              <a:rPr spc="-5" dirty="0"/>
              <a:t>of  Skeletal </a:t>
            </a:r>
            <a:r>
              <a:rPr spc="-10" dirty="0"/>
              <a:t>Muscle</a:t>
            </a:r>
            <a:r>
              <a:rPr spc="-80" dirty="0"/>
              <a:t> </a:t>
            </a:r>
            <a:r>
              <a:rPr spc="-5" dirty="0"/>
              <a:t>Fibers</a:t>
            </a:r>
          </a:p>
        </p:txBody>
      </p:sp>
      <p:sp>
        <p:nvSpPr>
          <p:cNvPr id="3" name="object 3"/>
          <p:cNvSpPr/>
          <p:nvPr/>
        </p:nvSpPr>
        <p:spPr>
          <a:xfrm>
            <a:off x="1398269" y="1977389"/>
            <a:ext cx="6388100" cy="434721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846059" y="6477000"/>
            <a:ext cx="79184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FFFFFF"/>
                </a:solidFill>
                <a:latin typeface="Trebuchet MS"/>
                <a:cs typeface="Trebuchet MS"/>
              </a:rPr>
              <a:t>Figure</a:t>
            </a:r>
            <a:r>
              <a:rPr sz="1200" spc="-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Trebuchet MS"/>
                <a:cs typeface="Trebuchet MS"/>
              </a:rPr>
              <a:t>10–3</a:t>
            </a:r>
            <a:endParaRPr sz="1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75889" y="863600"/>
            <a:ext cx="379031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The</a:t>
            </a:r>
            <a:r>
              <a:rPr spc="-75" dirty="0"/>
              <a:t> </a:t>
            </a:r>
            <a:r>
              <a:rPr spc="-10" dirty="0"/>
              <a:t>Sarcolemma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3269" y="1913890"/>
            <a:ext cx="7237095" cy="3843020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900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The cell membrane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 a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muscle</a:t>
            </a:r>
            <a:r>
              <a:rPr sz="3200" spc="-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cell</a:t>
            </a:r>
            <a:endParaRPr sz="3200">
              <a:latin typeface="Trebuchet MS"/>
              <a:cs typeface="Trebuchet MS"/>
            </a:endParaRPr>
          </a:p>
          <a:p>
            <a:pPr marL="354965" marR="100965" indent="-342900">
              <a:lnSpc>
                <a:spcPts val="3829"/>
              </a:lnSpc>
              <a:spcBef>
                <a:spcPts val="935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Surrounds the </a:t>
            </a:r>
            <a:r>
              <a:rPr sz="3200" spc="-5" dirty="0">
                <a:solidFill>
                  <a:srgbClr val="FFE917"/>
                </a:solidFill>
                <a:latin typeface="Trebuchet MS"/>
                <a:cs typeface="Trebuchet MS"/>
              </a:rPr>
              <a:t>sarcoplasm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(cytoplasm  of muscle</a:t>
            </a:r>
            <a:r>
              <a:rPr sz="32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fiber)</a:t>
            </a:r>
            <a:endParaRPr sz="3200">
              <a:latin typeface="Trebuchet MS"/>
              <a:cs typeface="Trebuchet MS"/>
            </a:endParaRPr>
          </a:p>
          <a:p>
            <a:pPr marL="354965" marR="5080" indent="-342900">
              <a:lnSpc>
                <a:spcPct val="100000"/>
              </a:lnSpc>
              <a:spcBef>
                <a:spcPts val="675"/>
              </a:spcBef>
              <a:buChar char="•"/>
              <a:tabLst>
                <a:tab pos="355600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change in transmembrane potential  begins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contractions</a:t>
            </a:r>
            <a:endParaRPr sz="3200">
              <a:latin typeface="Trebuchet MS"/>
              <a:cs typeface="Trebuchet MS"/>
            </a:endParaRPr>
          </a:p>
          <a:p>
            <a:pPr marL="354965" marR="178435" indent="-342900">
              <a:lnSpc>
                <a:spcPts val="3829"/>
              </a:lnSpc>
              <a:spcBef>
                <a:spcPts val="935"/>
              </a:spcBef>
              <a:buChar char="•"/>
              <a:tabLst>
                <a:tab pos="355600" algn="l"/>
                <a:tab pos="5514340" algn="l"/>
              </a:tabLst>
            </a:pP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A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ll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3200" spc="1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g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3200" spc="5" dirty="0">
                <a:solidFill>
                  <a:srgbClr val="FFFFFF"/>
                </a:solidFill>
                <a:latin typeface="Trebuchet MS"/>
                <a:cs typeface="Trebuchet MS"/>
              </a:rPr>
              <a:t>n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 th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 c</a:t>
            </a:r>
            <a:r>
              <a:rPr sz="3200" spc="10" dirty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ll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5" dirty="0">
                <a:solidFill>
                  <a:srgbClr val="FFFFFF"/>
                </a:solidFill>
                <a:latin typeface="Trebuchet MS"/>
                <a:cs typeface="Trebuchet MS"/>
              </a:rPr>
              <a:t>m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u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st	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nt</a:t>
            </a:r>
            <a:r>
              <a:rPr sz="3200" spc="5" dirty="0">
                <a:solidFill>
                  <a:srgbClr val="FFFFFF"/>
                </a:solidFill>
                <a:latin typeface="Trebuchet MS"/>
                <a:cs typeface="Trebuchet MS"/>
              </a:rPr>
              <a:t>r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ac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simultaneously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56639" y="863600"/>
            <a:ext cx="703199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Transverse </a:t>
            </a:r>
            <a:r>
              <a:rPr spc="-5" dirty="0"/>
              <a:t>Tubules </a:t>
            </a:r>
            <a:r>
              <a:rPr spc="15" dirty="0"/>
              <a:t>(</a:t>
            </a:r>
            <a:r>
              <a:rPr spc="15" dirty="0">
                <a:solidFill>
                  <a:srgbClr val="FFE917"/>
                </a:solidFill>
              </a:rPr>
              <a:t>T</a:t>
            </a:r>
            <a:r>
              <a:rPr spc="-65" dirty="0">
                <a:solidFill>
                  <a:srgbClr val="FFE917"/>
                </a:solidFill>
              </a:rPr>
              <a:t> </a:t>
            </a:r>
            <a:r>
              <a:rPr spc="-5" dirty="0">
                <a:solidFill>
                  <a:srgbClr val="FFE917"/>
                </a:solidFill>
              </a:rPr>
              <a:t>tubules</a:t>
            </a:r>
            <a:r>
              <a:rPr spc="-5" dirty="0"/>
              <a:t>)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3269" y="2015490"/>
            <a:ext cx="7134859" cy="32550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15494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Transmit </a:t>
            </a:r>
            <a:r>
              <a:rPr sz="3200" spc="-5" dirty="0">
                <a:solidFill>
                  <a:srgbClr val="FFE917"/>
                </a:solidFill>
                <a:latin typeface="Trebuchet MS"/>
                <a:cs typeface="Trebuchet MS"/>
              </a:rPr>
              <a:t>action potential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– impulses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through</a:t>
            </a:r>
            <a:r>
              <a:rPr sz="32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cell</a:t>
            </a:r>
            <a:endParaRPr sz="3200">
              <a:latin typeface="Trebuchet MS"/>
              <a:cs typeface="Trebuchet MS"/>
            </a:endParaRPr>
          </a:p>
          <a:p>
            <a:pPr marL="354965" marR="5080" indent="-342900">
              <a:lnSpc>
                <a:spcPct val="100000"/>
              </a:lnSpc>
              <a:spcBef>
                <a:spcPts val="790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Allow entire muscle fiber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to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contract  simultaneously</a:t>
            </a:r>
            <a:endParaRPr sz="32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Have same properties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as</a:t>
            </a:r>
            <a:r>
              <a:rPr sz="32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sarcolemma</a:t>
            </a:r>
            <a:endParaRPr sz="32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Filled with extracellular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fluid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45410" y="863600"/>
            <a:ext cx="385064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Muscle</a:t>
            </a:r>
            <a:r>
              <a:rPr spc="-80" dirty="0"/>
              <a:t> </a:t>
            </a:r>
            <a:r>
              <a:rPr spc="-5" dirty="0"/>
              <a:t>Striations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3269" y="2015490"/>
            <a:ext cx="7555865" cy="19418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76073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5600" algn="l"/>
              </a:tabLst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striped or </a:t>
            </a:r>
            <a:r>
              <a:rPr sz="3200" spc="-5" dirty="0">
                <a:solidFill>
                  <a:srgbClr val="FFE917"/>
                </a:solidFill>
                <a:latin typeface="Trebuchet MS"/>
                <a:cs typeface="Trebuchet MS"/>
              </a:rPr>
              <a:t>striated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pattern within  myofibrils:</a:t>
            </a:r>
            <a:endParaRPr sz="3200">
              <a:latin typeface="Trebuchet MS"/>
              <a:cs typeface="Trebuchet MS"/>
            </a:endParaRPr>
          </a:p>
          <a:p>
            <a:pPr marL="755015" marR="5080" indent="-285750">
              <a:lnSpc>
                <a:spcPct val="100000"/>
              </a:lnSpc>
              <a:spcBef>
                <a:spcPts val="690"/>
              </a:spcBef>
            </a:pPr>
            <a:r>
              <a:rPr sz="4200" baseline="1984" dirty="0">
                <a:solidFill>
                  <a:srgbClr val="FFFFFF"/>
                </a:solidFill>
                <a:latin typeface="Trebuchet MS"/>
                <a:cs typeface="Trebuchet MS"/>
              </a:rPr>
              <a:t>–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alternating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dark, </a:t>
            </a:r>
            <a:r>
              <a:rPr sz="2800" spc="-10" dirty="0">
                <a:solidFill>
                  <a:srgbClr val="FFE917"/>
                </a:solidFill>
                <a:latin typeface="Trebuchet MS"/>
                <a:cs typeface="Trebuchet MS"/>
              </a:rPr>
              <a:t>thick filaments </a:t>
            </a:r>
            <a:r>
              <a:rPr sz="2800" spc="-5" dirty="0">
                <a:solidFill>
                  <a:srgbClr val="FFE917"/>
                </a:solidFill>
                <a:latin typeface="Trebuchet MS"/>
                <a:cs typeface="Trebuchet MS"/>
              </a:rPr>
              <a:t>(A </a:t>
            </a:r>
            <a:r>
              <a:rPr sz="2800" spc="-10" dirty="0">
                <a:solidFill>
                  <a:srgbClr val="FFE917"/>
                </a:solidFill>
                <a:latin typeface="Trebuchet MS"/>
                <a:cs typeface="Trebuchet MS"/>
              </a:rPr>
              <a:t>bands)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 and light, </a:t>
            </a:r>
            <a:r>
              <a:rPr sz="2800" spc="-10" dirty="0">
                <a:solidFill>
                  <a:srgbClr val="FFE917"/>
                </a:solidFill>
                <a:latin typeface="Trebuchet MS"/>
                <a:cs typeface="Trebuchet MS"/>
              </a:rPr>
              <a:t>thin filaments </a:t>
            </a:r>
            <a:r>
              <a:rPr sz="2800" spc="-5" dirty="0">
                <a:solidFill>
                  <a:srgbClr val="FFE917"/>
                </a:solidFill>
                <a:latin typeface="Trebuchet MS"/>
                <a:cs typeface="Trebuchet MS"/>
              </a:rPr>
              <a:t>(I</a:t>
            </a:r>
            <a:r>
              <a:rPr sz="2800" spc="15" dirty="0">
                <a:solidFill>
                  <a:srgbClr val="FFE917"/>
                </a:solidFill>
                <a:latin typeface="Trebuchet MS"/>
                <a:cs typeface="Trebuchet MS"/>
              </a:rPr>
              <a:t> </a:t>
            </a:r>
            <a:r>
              <a:rPr sz="2800" spc="-10" dirty="0">
                <a:solidFill>
                  <a:srgbClr val="FFE917"/>
                </a:solidFill>
                <a:latin typeface="Trebuchet MS"/>
                <a:cs typeface="Trebuchet MS"/>
              </a:rPr>
              <a:t>bands)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914400" y="762000"/>
            <a:ext cx="7363459" cy="25146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158990" y="6477000"/>
            <a:ext cx="133731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FFFFFF"/>
                </a:solidFill>
                <a:latin typeface="Trebuchet MS"/>
                <a:cs typeface="Trebuchet MS"/>
              </a:rPr>
              <a:t>Figure 10–6 (1 of</a:t>
            </a:r>
            <a:r>
              <a:rPr sz="1200" spc="-6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Trebuchet MS"/>
                <a:cs typeface="Trebuchet MS"/>
              </a:rPr>
              <a:t>5)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28800" y="63500"/>
            <a:ext cx="548068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Level 1: Skeletal</a:t>
            </a:r>
            <a:r>
              <a:rPr spc="-90" dirty="0"/>
              <a:t> </a:t>
            </a:r>
            <a:r>
              <a:rPr spc="-10" dirty="0"/>
              <a:t>Muscle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906270" y="3463290"/>
            <a:ext cx="410464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Level 2: </a:t>
            </a:r>
            <a:r>
              <a:rPr sz="3200" spc="-5" dirty="0">
                <a:solidFill>
                  <a:srgbClr val="FFFFFF"/>
                </a:solidFill>
                <a:latin typeface="Times New Roman"/>
                <a:cs typeface="Times New Roman"/>
              </a:rPr>
              <a:t>Muscle</a:t>
            </a:r>
            <a:r>
              <a:rPr sz="3200" spc="-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FFFFFF"/>
                </a:solidFill>
                <a:latin typeface="Times New Roman"/>
                <a:cs typeface="Times New Roman"/>
              </a:rPr>
              <a:t>Fascicle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828039" y="4114800"/>
            <a:ext cx="7465059" cy="25146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90139" y="863600"/>
            <a:ext cx="436181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Muscle</a:t>
            </a:r>
            <a:r>
              <a:rPr spc="-75" dirty="0"/>
              <a:t> </a:t>
            </a:r>
            <a:r>
              <a:rPr spc="-5" dirty="0"/>
              <a:t>Contraction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3269" y="2015490"/>
            <a:ext cx="7164070" cy="20764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508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5600" algn="l"/>
              </a:tabLst>
            </a:pP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Is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caused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by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interactions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thick and  thin</a:t>
            </a:r>
            <a:r>
              <a:rPr sz="32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filaments</a:t>
            </a:r>
            <a:endParaRPr sz="3200">
              <a:latin typeface="Trebuchet MS"/>
              <a:cs typeface="Trebuchet MS"/>
            </a:endParaRPr>
          </a:p>
          <a:p>
            <a:pPr marL="354965" marR="1049655" indent="-342900">
              <a:lnSpc>
                <a:spcPct val="100000"/>
              </a:lnSpc>
              <a:spcBef>
                <a:spcPts val="790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Structures of protein molecules  detemine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interactions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37969" y="101600"/>
            <a:ext cx="606488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Troponin and</a:t>
            </a:r>
            <a:r>
              <a:rPr spc="-55" dirty="0"/>
              <a:t> </a:t>
            </a:r>
            <a:r>
              <a:rPr spc="-10" dirty="0"/>
              <a:t>Tropomyosin</a:t>
            </a:r>
          </a:p>
        </p:txBody>
      </p:sp>
      <p:sp>
        <p:nvSpPr>
          <p:cNvPr id="3" name="object 3"/>
          <p:cNvSpPr/>
          <p:nvPr/>
        </p:nvSpPr>
        <p:spPr>
          <a:xfrm>
            <a:off x="1219200" y="839469"/>
            <a:ext cx="6574790" cy="226949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10869" y="3249929"/>
            <a:ext cx="8110855" cy="3435350"/>
          </a:xfrm>
          <a:prstGeom prst="rect">
            <a:avLst/>
          </a:prstGeom>
        </p:spPr>
        <p:txBody>
          <a:bodyPr vert="horz" wrap="square" lIns="0" tIns="226060" rIns="0" bIns="0" rtlCol="0">
            <a:spAutoFit/>
          </a:bodyPr>
          <a:lstStyle/>
          <a:p>
            <a:pPr marL="1230630">
              <a:lnSpc>
                <a:spcPct val="100000"/>
              </a:lnSpc>
              <a:spcBef>
                <a:spcPts val="1780"/>
              </a:spcBef>
            </a:pPr>
            <a:r>
              <a:rPr sz="3600" spc="-5" dirty="0">
                <a:solidFill>
                  <a:srgbClr val="FFFFFF"/>
                </a:solidFill>
                <a:latin typeface="Times New Roman"/>
                <a:cs typeface="Times New Roman"/>
              </a:rPr>
              <a:t>Initiating Contraction</a:t>
            </a:r>
            <a:endParaRPr sz="3600">
              <a:latin typeface="Times New Roman"/>
              <a:cs typeface="Times New Roman"/>
            </a:endParaRPr>
          </a:p>
          <a:p>
            <a:pPr marL="12700" marR="1676400">
              <a:lnSpc>
                <a:spcPct val="100000"/>
              </a:lnSpc>
              <a:spcBef>
                <a:spcPts val="1680"/>
              </a:spcBef>
            </a:pPr>
            <a:r>
              <a:rPr sz="3600" dirty="0">
                <a:solidFill>
                  <a:srgbClr val="FFFFFF"/>
                </a:solidFill>
                <a:latin typeface="Times New Roman"/>
                <a:cs typeface="Times New Roman"/>
              </a:rPr>
              <a:t>Ca2+ binds to </a:t>
            </a:r>
            <a:r>
              <a:rPr sz="3600" spc="-5" dirty="0">
                <a:solidFill>
                  <a:srgbClr val="FFFFFF"/>
                </a:solidFill>
                <a:latin typeface="Times New Roman"/>
                <a:cs typeface="Times New Roman"/>
              </a:rPr>
              <a:t>receptor </a:t>
            </a:r>
            <a:r>
              <a:rPr sz="3600" dirty="0">
                <a:solidFill>
                  <a:srgbClr val="FFFFFF"/>
                </a:solidFill>
                <a:latin typeface="Times New Roman"/>
                <a:cs typeface="Times New Roman"/>
              </a:rPr>
              <a:t>on</a:t>
            </a:r>
            <a:r>
              <a:rPr sz="3600" spc="-9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3600" dirty="0">
                <a:solidFill>
                  <a:srgbClr val="FFE917"/>
                </a:solidFill>
                <a:latin typeface="Times New Roman"/>
                <a:cs typeface="Times New Roman"/>
              </a:rPr>
              <a:t>troponin  </a:t>
            </a:r>
            <a:r>
              <a:rPr sz="3600" spc="-5" dirty="0">
                <a:solidFill>
                  <a:srgbClr val="FFFFFF"/>
                </a:solidFill>
                <a:latin typeface="Times New Roman"/>
                <a:cs typeface="Times New Roman"/>
              </a:rPr>
              <a:t>molecule</a:t>
            </a:r>
            <a:endParaRPr sz="3600">
              <a:latin typeface="Times New Roman"/>
              <a:cs typeface="Times New Roman"/>
            </a:endParaRPr>
          </a:p>
          <a:p>
            <a:pPr marL="12700" marR="574675">
              <a:lnSpc>
                <a:spcPct val="100000"/>
              </a:lnSpc>
            </a:pPr>
            <a:r>
              <a:rPr sz="3600" dirty="0">
                <a:solidFill>
                  <a:srgbClr val="FFE917"/>
                </a:solidFill>
                <a:latin typeface="Times New Roman"/>
                <a:cs typeface="Times New Roman"/>
              </a:rPr>
              <a:t>Troponin–tropomyosin </a:t>
            </a:r>
            <a:r>
              <a:rPr sz="3600" spc="-5" dirty="0">
                <a:solidFill>
                  <a:srgbClr val="FFE917"/>
                </a:solidFill>
                <a:latin typeface="Times New Roman"/>
                <a:cs typeface="Times New Roman"/>
              </a:rPr>
              <a:t>complex</a:t>
            </a:r>
            <a:r>
              <a:rPr sz="3600" spc="-70" dirty="0">
                <a:solidFill>
                  <a:srgbClr val="FFE917"/>
                </a:solidFill>
                <a:latin typeface="Times New Roman"/>
                <a:cs typeface="Times New Roman"/>
              </a:rPr>
              <a:t> </a:t>
            </a:r>
            <a:r>
              <a:rPr sz="3600" spc="-5" dirty="0">
                <a:solidFill>
                  <a:srgbClr val="FFFFFF"/>
                </a:solidFill>
                <a:latin typeface="Times New Roman"/>
                <a:cs typeface="Times New Roman"/>
              </a:rPr>
              <a:t>changes  </a:t>
            </a:r>
            <a:r>
              <a:rPr sz="3600" dirty="0">
                <a:solidFill>
                  <a:srgbClr val="FFFFFF"/>
                </a:solidFill>
                <a:latin typeface="Times New Roman"/>
                <a:cs typeface="Times New Roman"/>
              </a:rPr>
              <a:t>Exposes </a:t>
            </a:r>
            <a:r>
              <a:rPr sz="3600" spc="-5" dirty="0">
                <a:solidFill>
                  <a:srgbClr val="FFE917"/>
                </a:solidFill>
                <a:latin typeface="Times New Roman"/>
                <a:cs typeface="Times New Roman"/>
              </a:rPr>
              <a:t>active site </a:t>
            </a:r>
            <a:r>
              <a:rPr sz="3600" dirty="0">
                <a:solidFill>
                  <a:srgbClr val="FFFFFF"/>
                </a:solidFill>
                <a:latin typeface="Times New Roman"/>
                <a:cs typeface="Times New Roman"/>
              </a:rPr>
              <a:t>of </a:t>
            </a:r>
            <a:r>
              <a:rPr sz="3600" dirty="0">
                <a:solidFill>
                  <a:srgbClr val="FFE917"/>
                </a:solidFill>
                <a:latin typeface="Times New Roman"/>
                <a:cs typeface="Times New Roman"/>
              </a:rPr>
              <a:t>F</a:t>
            </a:r>
            <a:r>
              <a:rPr sz="3600" spc="-25" dirty="0">
                <a:solidFill>
                  <a:srgbClr val="FFE917"/>
                </a:solidFill>
                <a:latin typeface="Times New Roman"/>
                <a:cs typeface="Times New Roman"/>
              </a:rPr>
              <a:t> </a:t>
            </a:r>
            <a:r>
              <a:rPr sz="3600" spc="-5" dirty="0">
                <a:solidFill>
                  <a:srgbClr val="FFE917"/>
                </a:solidFill>
                <a:latin typeface="Times New Roman"/>
                <a:cs typeface="Times New Roman"/>
              </a:rPr>
              <a:t>actin</a:t>
            </a:r>
            <a:endParaRPr sz="3600">
              <a:latin typeface="Times New Roman"/>
              <a:cs typeface="Times New Roman"/>
            </a:endParaRPr>
          </a:p>
          <a:p>
            <a:pPr marR="5080" algn="r">
              <a:lnSpc>
                <a:spcPct val="100000"/>
              </a:lnSpc>
              <a:spcBef>
                <a:spcPts val="450"/>
              </a:spcBef>
            </a:pPr>
            <a:r>
              <a:rPr sz="1200" spc="-5" dirty="0">
                <a:solidFill>
                  <a:srgbClr val="FFFFFF"/>
                </a:solidFill>
                <a:latin typeface="Trebuchet MS"/>
                <a:cs typeface="Trebuchet MS"/>
              </a:rPr>
              <a:t>Figure</a:t>
            </a:r>
            <a:r>
              <a:rPr sz="12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Trebuchet MS"/>
                <a:cs typeface="Trebuchet MS"/>
              </a:rPr>
              <a:t>10–7b</a:t>
            </a:r>
            <a:endParaRPr sz="1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01950" y="863600"/>
            <a:ext cx="333819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Mysosin</a:t>
            </a:r>
            <a:r>
              <a:rPr spc="-100" dirty="0"/>
              <a:t> </a:t>
            </a:r>
            <a:r>
              <a:rPr spc="-5" dirty="0"/>
              <a:t>Action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3269" y="1915341"/>
            <a:ext cx="6799580" cy="2070100"/>
          </a:xfrm>
          <a:prstGeom prst="rect">
            <a:avLst/>
          </a:prstGeom>
        </p:spPr>
        <p:txBody>
          <a:bodyPr vert="horz" wrap="square" lIns="0" tIns="112395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885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During contraction, </a:t>
            </a:r>
            <a:r>
              <a:rPr sz="3200" spc="-5" dirty="0">
                <a:solidFill>
                  <a:srgbClr val="FFE917"/>
                </a:solidFill>
                <a:latin typeface="Trebuchet MS"/>
                <a:cs typeface="Trebuchet MS"/>
              </a:rPr>
              <a:t>myosin</a:t>
            </a:r>
            <a:r>
              <a:rPr sz="3200" dirty="0">
                <a:solidFill>
                  <a:srgbClr val="FFE917"/>
                </a:solidFill>
                <a:latin typeface="Trebuchet MS"/>
                <a:cs typeface="Trebuchet MS"/>
              </a:rPr>
              <a:t> heads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:</a:t>
            </a:r>
            <a:endParaRPr sz="3200">
              <a:latin typeface="Trebuchet MS"/>
              <a:cs typeface="Trebuchet MS"/>
            </a:endParaRPr>
          </a:p>
          <a:p>
            <a:pPr marL="755015" marR="5080" lvl="1" indent="-285750">
              <a:lnSpc>
                <a:spcPct val="100000"/>
              </a:lnSpc>
              <a:spcBef>
                <a:spcPts val="690"/>
              </a:spcBef>
              <a:buChar char="–"/>
              <a:tabLst>
                <a:tab pos="755650" algn="l"/>
              </a:tabLst>
            </a:pP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interact with </a:t>
            </a:r>
            <a:r>
              <a:rPr sz="2800" spc="-10" dirty="0">
                <a:solidFill>
                  <a:srgbClr val="FFE917"/>
                </a:solidFill>
                <a:latin typeface="Trebuchet MS"/>
                <a:cs typeface="Trebuchet MS"/>
              </a:rPr>
              <a:t>actin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filaments,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forming </a:t>
            </a:r>
            <a:r>
              <a:rPr sz="2800" spc="-5" dirty="0">
                <a:solidFill>
                  <a:srgbClr val="FFE917"/>
                </a:solidFill>
                <a:latin typeface="Trebuchet MS"/>
                <a:cs typeface="Trebuchet MS"/>
              </a:rPr>
              <a:t> cross-bridges</a:t>
            </a:r>
            <a:endParaRPr sz="2800">
              <a:latin typeface="Trebuchet MS"/>
              <a:cs typeface="Trebuchet MS"/>
            </a:endParaRPr>
          </a:p>
          <a:p>
            <a:pPr marL="755650" lvl="1" indent="-286385">
              <a:lnSpc>
                <a:spcPct val="100000"/>
              </a:lnSpc>
              <a:spcBef>
                <a:spcPts val="700"/>
              </a:spcBef>
              <a:buChar char="–"/>
              <a:tabLst>
                <a:tab pos="755650" algn="l"/>
              </a:tabLst>
            </a:pP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pivot, producing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motion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20060" y="863600"/>
            <a:ext cx="310197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Muscle</a:t>
            </a:r>
            <a:r>
              <a:rPr spc="-70" dirty="0"/>
              <a:t> </a:t>
            </a:r>
            <a:r>
              <a:rPr spc="-5" dirty="0"/>
              <a:t>Tissue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3269" y="2015490"/>
            <a:ext cx="7557770" cy="3914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24765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One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 4 primary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tissue types, divided  into:</a:t>
            </a:r>
            <a:endParaRPr sz="3200">
              <a:latin typeface="Trebuchet MS"/>
              <a:cs typeface="Trebuchet MS"/>
            </a:endParaRPr>
          </a:p>
          <a:p>
            <a:pPr marL="755650" lvl="1" indent="-286385">
              <a:lnSpc>
                <a:spcPct val="100000"/>
              </a:lnSpc>
              <a:spcBef>
                <a:spcPts val="690"/>
              </a:spcBef>
              <a:buClr>
                <a:srgbClr val="FFFFFF"/>
              </a:buClr>
              <a:buChar char="–"/>
              <a:tabLst>
                <a:tab pos="755650" algn="l"/>
              </a:tabLst>
            </a:pPr>
            <a:r>
              <a:rPr sz="2800" spc="-10" dirty="0">
                <a:solidFill>
                  <a:srgbClr val="FFE917"/>
                </a:solidFill>
                <a:latin typeface="Trebuchet MS"/>
                <a:cs typeface="Trebuchet MS"/>
              </a:rPr>
              <a:t>skeletal</a:t>
            </a:r>
            <a:r>
              <a:rPr sz="2800" spc="-5" dirty="0">
                <a:solidFill>
                  <a:srgbClr val="FFE917"/>
                </a:solidFill>
                <a:latin typeface="Trebuchet MS"/>
                <a:cs typeface="Trebuchet MS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muscle</a:t>
            </a:r>
            <a:endParaRPr sz="2800">
              <a:latin typeface="Trebuchet MS"/>
              <a:cs typeface="Trebuchet MS"/>
            </a:endParaRPr>
          </a:p>
          <a:p>
            <a:pPr marL="755650" lvl="1" indent="-286385">
              <a:lnSpc>
                <a:spcPct val="100000"/>
              </a:lnSpc>
              <a:spcBef>
                <a:spcPts val="700"/>
              </a:spcBef>
              <a:buClr>
                <a:srgbClr val="FFFFFF"/>
              </a:buClr>
              <a:buChar char="–"/>
              <a:tabLst>
                <a:tab pos="755650" algn="l"/>
              </a:tabLst>
            </a:pPr>
            <a:r>
              <a:rPr sz="2800" spc="-10" dirty="0">
                <a:solidFill>
                  <a:srgbClr val="FFE917"/>
                </a:solidFill>
                <a:latin typeface="Trebuchet MS"/>
                <a:cs typeface="Trebuchet MS"/>
              </a:rPr>
              <a:t>cardiac</a:t>
            </a:r>
            <a:r>
              <a:rPr sz="2800" spc="-65" dirty="0">
                <a:solidFill>
                  <a:srgbClr val="FFE917"/>
                </a:solidFill>
                <a:latin typeface="Trebuchet MS"/>
                <a:cs typeface="Trebuchet MS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muscle</a:t>
            </a:r>
            <a:endParaRPr sz="2800">
              <a:latin typeface="Trebuchet MS"/>
              <a:cs typeface="Trebuchet MS"/>
            </a:endParaRPr>
          </a:p>
          <a:p>
            <a:pPr marL="755650" lvl="1" indent="-286385">
              <a:lnSpc>
                <a:spcPct val="100000"/>
              </a:lnSpc>
              <a:spcBef>
                <a:spcPts val="690"/>
              </a:spcBef>
              <a:buClr>
                <a:srgbClr val="FFFFFF"/>
              </a:buClr>
              <a:buChar char="–"/>
              <a:tabLst>
                <a:tab pos="755650" algn="l"/>
              </a:tabLst>
            </a:pPr>
            <a:r>
              <a:rPr sz="2800" spc="-10" dirty="0">
                <a:solidFill>
                  <a:srgbClr val="FFE917"/>
                </a:solidFill>
                <a:latin typeface="Trebuchet MS"/>
                <a:cs typeface="Trebuchet MS"/>
              </a:rPr>
              <a:t>smooth</a:t>
            </a:r>
            <a:r>
              <a:rPr sz="2800" spc="-75" dirty="0">
                <a:solidFill>
                  <a:srgbClr val="FFE917"/>
                </a:solidFill>
                <a:latin typeface="Trebuchet MS"/>
                <a:cs typeface="Trebuchet MS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muscle</a:t>
            </a:r>
            <a:endParaRPr sz="2800">
              <a:latin typeface="Trebuchet MS"/>
              <a:cs typeface="Trebuchet MS"/>
            </a:endParaRPr>
          </a:p>
          <a:p>
            <a:pPr marL="755015" marR="5080" indent="-285750">
              <a:lnSpc>
                <a:spcPct val="100000"/>
              </a:lnSpc>
              <a:spcBef>
                <a:spcPts val="700"/>
              </a:spcBef>
            </a:pP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Without these muscles, nothing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in the body 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would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move and no body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movement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would 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occur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03350" y="863600"/>
            <a:ext cx="633285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Skeletal </a:t>
            </a:r>
            <a:r>
              <a:rPr spc="-10" dirty="0"/>
              <a:t>Muscle</a:t>
            </a:r>
            <a:r>
              <a:rPr spc="-85" dirty="0"/>
              <a:t> </a:t>
            </a:r>
            <a:r>
              <a:rPr spc="-5" dirty="0"/>
              <a:t>Contraction</a:t>
            </a:r>
          </a:p>
        </p:txBody>
      </p:sp>
      <p:sp>
        <p:nvSpPr>
          <p:cNvPr id="3" name="object 3"/>
          <p:cNvSpPr/>
          <p:nvPr/>
        </p:nvSpPr>
        <p:spPr>
          <a:xfrm>
            <a:off x="3162300" y="1983739"/>
            <a:ext cx="2781300" cy="44170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156450" y="6477000"/>
            <a:ext cx="160591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FFFFFF"/>
                </a:solidFill>
                <a:latin typeface="Trebuchet MS"/>
                <a:cs typeface="Trebuchet MS"/>
              </a:rPr>
              <a:t>Figure 10–9</a:t>
            </a:r>
            <a:r>
              <a:rPr sz="1200" spc="-7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200" dirty="0">
                <a:solidFill>
                  <a:srgbClr val="FFFFFF"/>
                </a:solidFill>
                <a:latin typeface="Trebuchet MS"/>
                <a:cs typeface="Trebuchet MS"/>
              </a:rPr>
              <a:t>(Navigator)</a:t>
            </a:r>
            <a:endParaRPr sz="1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97330" y="863600"/>
            <a:ext cx="614680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The Process </a:t>
            </a:r>
            <a:r>
              <a:rPr dirty="0"/>
              <a:t>of</a:t>
            </a:r>
            <a:r>
              <a:rPr spc="-65" dirty="0"/>
              <a:t> </a:t>
            </a:r>
            <a:r>
              <a:rPr spc="-10" dirty="0"/>
              <a:t>Contraction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37869" y="1915341"/>
            <a:ext cx="7663180" cy="3173730"/>
          </a:xfrm>
          <a:prstGeom prst="rect">
            <a:avLst/>
          </a:prstGeom>
        </p:spPr>
        <p:txBody>
          <a:bodyPr vert="horz" wrap="square" lIns="0" tIns="112395" rIns="0" bIns="0" rtlCol="0">
            <a:spAutoFit/>
          </a:bodyPr>
          <a:lstStyle/>
          <a:p>
            <a:pPr marL="381000" indent="-342900">
              <a:lnSpc>
                <a:spcPct val="100000"/>
              </a:lnSpc>
              <a:spcBef>
                <a:spcPts val="885"/>
              </a:spcBef>
              <a:buChar char="•"/>
              <a:tabLst>
                <a:tab pos="3810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Neural stimulation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sarcolemma:</a:t>
            </a:r>
            <a:endParaRPr sz="3200">
              <a:latin typeface="Trebuchet MS"/>
              <a:cs typeface="Trebuchet MS"/>
            </a:endParaRPr>
          </a:p>
          <a:p>
            <a:pPr marL="781050" lvl="1" indent="-286385">
              <a:lnSpc>
                <a:spcPct val="100000"/>
              </a:lnSpc>
              <a:spcBef>
                <a:spcPts val="690"/>
              </a:spcBef>
              <a:buChar char="–"/>
              <a:tabLst>
                <a:tab pos="781050" algn="l"/>
              </a:tabLst>
            </a:pP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causes </a:t>
            </a:r>
            <a:r>
              <a:rPr sz="2800" spc="-10" dirty="0">
                <a:solidFill>
                  <a:srgbClr val="FFE917"/>
                </a:solidFill>
                <a:latin typeface="Trebuchet MS"/>
                <a:cs typeface="Trebuchet MS"/>
              </a:rPr>
              <a:t>excitation–contraction</a:t>
            </a:r>
            <a:r>
              <a:rPr sz="2800" spc="-15" dirty="0">
                <a:solidFill>
                  <a:srgbClr val="FFE917"/>
                </a:solidFill>
                <a:latin typeface="Trebuchet MS"/>
                <a:cs typeface="Trebuchet MS"/>
              </a:rPr>
              <a:t> </a:t>
            </a:r>
            <a:r>
              <a:rPr sz="2800" spc="-10" dirty="0">
                <a:solidFill>
                  <a:srgbClr val="FFE917"/>
                </a:solidFill>
                <a:latin typeface="Trebuchet MS"/>
                <a:cs typeface="Trebuchet MS"/>
              </a:rPr>
              <a:t>coupling</a:t>
            </a:r>
            <a:endParaRPr sz="2800">
              <a:latin typeface="Trebuchet MS"/>
              <a:cs typeface="Trebuchet MS"/>
            </a:endParaRPr>
          </a:p>
          <a:p>
            <a:pPr marL="3810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810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Cisternae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SR release</a:t>
            </a:r>
            <a:r>
              <a:rPr sz="320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155" dirty="0">
                <a:solidFill>
                  <a:srgbClr val="FFFFFF"/>
                </a:solidFill>
                <a:latin typeface="Trebuchet MS"/>
                <a:cs typeface="Trebuchet MS"/>
              </a:rPr>
              <a:t>Ca</a:t>
            </a:r>
            <a:r>
              <a:rPr sz="2775" spc="-232" baseline="39039" dirty="0">
                <a:solidFill>
                  <a:srgbClr val="FFFFFF"/>
                </a:solidFill>
                <a:latin typeface="Trebuchet MS"/>
                <a:cs typeface="Trebuchet MS"/>
              </a:rPr>
              <a:t>2+</a:t>
            </a:r>
            <a:r>
              <a:rPr sz="3200" spc="-155" dirty="0">
                <a:solidFill>
                  <a:srgbClr val="FFFFFF"/>
                </a:solidFill>
                <a:latin typeface="Trebuchet MS"/>
                <a:cs typeface="Trebuchet MS"/>
              </a:rPr>
              <a:t>:</a:t>
            </a:r>
            <a:endParaRPr sz="3200">
              <a:latin typeface="Trebuchet MS"/>
              <a:cs typeface="Trebuchet MS"/>
            </a:endParaRPr>
          </a:p>
          <a:p>
            <a:pPr marL="780415" marR="30480" lvl="1" indent="-285750">
              <a:lnSpc>
                <a:spcPct val="100000"/>
              </a:lnSpc>
              <a:spcBef>
                <a:spcPts val="700"/>
              </a:spcBef>
              <a:buChar char="–"/>
              <a:tabLst>
                <a:tab pos="781050" algn="l"/>
              </a:tabLst>
            </a:pP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which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triggers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interaction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thick and thin  filaments</a:t>
            </a:r>
            <a:endParaRPr sz="2800">
              <a:latin typeface="Trebuchet MS"/>
              <a:cs typeface="Trebuchet MS"/>
            </a:endParaRPr>
          </a:p>
          <a:p>
            <a:pPr marL="781050" lvl="1" indent="-286385">
              <a:lnSpc>
                <a:spcPct val="100000"/>
              </a:lnSpc>
              <a:spcBef>
                <a:spcPts val="690"/>
              </a:spcBef>
              <a:buChar char="–"/>
              <a:tabLst>
                <a:tab pos="781050" algn="l"/>
              </a:tabLst>
            </a:pP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consuming ATP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producing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spc="-10" dirty="0">
                <a:solidFill>
                  <a:srgbClr val="FFE917"/>
                </a:solidFill>
                <a:latin typeface="Trebuchet MS"/>
                <a:cs typeface="Trebuchet MS"/>
              </a:rPr>
              <a:t>tension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06450" y="863600"/>
            <a:ext cx="737425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5 </a:t>
            </a:r>
            <a:r>
              <a:rPr spc="-5" dirty="0"/>
              <a:t>Steps </a:t>
            </a:r>
            <a:r>
              <a:rPr dirty="0"/>
              <a:t>of </a:t>
            </a:r>
            <a:r>
              <a:rPr spc="-10" dirty="0"/>
              <a:t>the Contraction</a:t>
            </a:r>
            <a:r>
              <a:rPr spc="-60" dirty="0"/>
              <a:t> </a:t>
            </a:r>
            <a:r>
              <a:rPr spc="-5" dirty="0"/>
              <a:t>Cycle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3269" y="1913890"/>
            <a:ext cx="5831840" cy="2970530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622300" indent="-609600">
              <a:lnSpc>
                <a:spcPct val="100000"/>
              </a:lnSpc>
              <a:spcBef>
                <a:spcPts val="900"/>
              </a:spcBef>
              <a:buAutoNum type="arabicPeriod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Exposure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active</a:t>
            </a:r>
            <a:r>
              <a:rPr sz="32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sites</a:t>
            </a:r>
            <a:endParaRPr sz="3200">
              <a:latin typeface="Trebuchet MS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800"/>
              </a:spcBef>
              <a:buAutoNum type="arabicPeriod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Formation of</a:t>
            </a:r>
            <a:r>
              <a:rPr sz="320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cross-bridges</a:t>
            </a:r>
            <a:endParaRPr sz="3200">
              <a:latin typeface="Trebuchet MS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790"/>
              </a:spcBef>
              <a:buAutoNum type="arabicPeriod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Pivoting of myosin</a:t>
            </a:r>
            <a:r>
              <a:rPr sz="32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heads</a:t>
            </a:r>
            <a:endParaRPr sz="3200">
              <a:latin typeface="Trebuchet MS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800"/>
              </a:spcBef>
              <a:buAutoNum type="arabicPeriod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Detachment of</a:t>
            </a:r>
            <a:r>
              <a:rPr sz="320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cross-bridges</a:t>
            </a:r>
            <a:endParaRPr sz="3200">
              <a:latin typeface="Trebuchet MS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800"/>
              </a:spcBef>
              <a:buAutoNum type="arabicPeriod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Reactivation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320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myosin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56609" y="863600"/>
            <a:ext cx="243014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R</a:t>
            </a:r>
            <a:r>
              <a:rPr spc="5" dirty="0"/>
              <a:t>e</a:t>
            </a:r>
            <a:r>
              <a:rPr spc="-5" dirty="0"/>
              <a:t>l</a:t>
            </a:r>
            <a:r>
              <a:rPr spc="-20" dirty="0"/>
              <a:t>a</a:t>
            </a:r>
            <a:r>
              <a:rPr dirty="0"/>
              <a:t>x</a:t>
            </a:r>
            <a:r>
              <a:rPr spc="-5" dirty="0"/>
              <a:t>a</a:t>
            </a:r>
            <a:r>
              <a:rPr spc="-10" dirty="0"/>
              <a:t>t</a:t>
            </a:r>
            <a:r>
              <a:rPr spc="-5" dirty="0"/>
              <a:t>i</a:t>
            </a:r>
            <a:r>
              <a:rPr dirty="0"/>
              <a:t>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37869" y="1913890"/>
            <a:ext cx="6006465" cy="2868930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381000" indent="-342900">
              <a:lnSpc>
                <a:spcPct val="100000"/>
              </a:lnSpc>
              <a:spcBef>
                <a:spcPts val="900"/>
              </a:spcBef>
              <a:buChar char="•"/>
              <a:tabLst>
                <a:tab pos="381000" algn="l"/>
              </a:tabLst>
            </a:pPr>
            <a:r>
              <a:rPr sz="3200" spc="-204" dirty="0">
                <a:solidFill>
                  <a:srgbClr val="FFFFFF"/>
                </a:solidFill>
                <a:latin typeface="Trebuchet MS"/>
                <a:cs typeface="Trebuchet MS"/>
              </a:rPr>
              <a:t>Ca</a:t>
            </a:r>
            <a:r>
              <a:rPr sz="2775" spc="-307" baseline="39039" dirty="0">
                <a:solidFill>
                  <a:srgbClr val="FFFFFF"/>
                </a:solidFill>
                <a:latin typeface="Trebuchet MS"/>
                <a:cs typeface="Trebuchet MS"/>
              </a:rPr>
              <a:t>2+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concentrations</a:t>
            </a:r>
            <a:r>
              <a:rPr sz="3200" spc="-114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fall</a:t>
            </a:r>
            <a:endParaRPr sz="3200">
              <a:latin typeface="Trebuchet MS"/>
              <a:cs typeface="Trebuchet MS"/>
            </a:endParaRPr>
          </a:p>
          <a:p>
            <a:pPr marL="3810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81000" algn="l"/>
              </a:tabLst>
            </a:pPr>
            <a:r>
              <a:rPr sz="3200" spc="-204" dirty="0">
                <a:solidFill>
                  <a:srgbClr val="FFFFFF"/>
                </a:solidFill>
                <a:latin typeface="Trebuchet MS"/>
                <a:cs typeface="Trebuchet MS"/>
              </a:rPr>
              <a:t>Ca</a:t>
            </a:r>
            <a:r>
              <a:rPr sz="2775" spc="-307" baseline="39039" dirty="0">
                <a:solidFill>
                  <a:srgbClr val="FFFFFF"/>
                </a:solidFill>
                <a:latin typeface="Trebuchet MS"/>
                <a:cs typeface="Trebuchet MS"/>
              </a:rPr>
              <a:t>2+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detaches from</a:t>
            </a:r>
            <a:r>
              <a:rPr sz="3200" spc="-1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troponin</a:t>
            </a:r>
            <a:endParaRPr sz="3200">
              <a:latin typeface="Trebuchet MS"/>
              <a:cs typeface="Trebuchet MS"/>
            </a:endParaRPr>
          </a:p>
          <a:p>
            <a:pPr marL="380365" marR="314960" indent="-342900">
              <a:lnSpc>
                <a:spcPct val="100000"/>
              </a:lnSpc>
              <a:spcBef>
                <a:spcPts val="790"/>
              </a:spcBef>
              <a:buChar char="•"/>
              <a:tabLst>
                <a:tab pos="3810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Active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sites are recovered</a:t>
            </a:r>
            <a:r>
              <a:rPr sz="3200" spc="-1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by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tropomyosin</a:t>
            </a:r>
            <a:endParaRPr sz="3200">
              <a:latin typeface="Trebuchet MS"/>
              <a:cs typeface="Trebuchet MS"/>
            </a:endParaRPr>
          </a:p>
          <a:p>
            <a:pPr marL="3810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810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Sarcomeres remain</a:t>
            </a:r>
            <a:r>
              <a:rPr sz="320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contracted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97559" y="2197100"/>
            <a:ext cx="7545705" cy="24638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-1270" algn="ctr">
              <a:lnSpc>
                <a:spcPct val="100000"/>
              </a:lnSpc>
              <a:spcBef>
                <a:spcPts val="100"/>
              </a:spcBef>
            </a:pPr>
            <a:r>
              <a:rPr b="1" i="1" spc="-10" dirty="0">
                <a:latin typeface="Trebuchet MS"/>
                <a:cs typeface="Trebuchet MS"/>
              </a:rPr>
              <a:t>What </a:t>
            </a:r>
            <a:r>
              <a:rPr b="1" i="1" spc="-5" dirty="0">
                <a:latin typeface="Trebuchet MS"/>
                <a:cs typeface="Trebuchet MS"/>
              </a:rPr>
              <a:t>are </a:t>
            </a:r>
            <a:r>
              <a:rPr b="1" i="1" spc="-10" dirty="0">
                <a:latin typeface="Trebuchet MS"/>
                <a:cs typeface="Trebuchet MS"/>
              </a:rPr>
              <a:t>the </a:t>
            </a:r>
            <a:r>
              <a:rPr b="1" i="1" spc="-5" dirty="0">
                <a:latin typeface="Trebuchet MS"/>
                <a:cs typeface="Trebuchet MS"/>
              </a:rPr>
              <a:t>structural </a:t>
            </a:r>
            <a:r>
              <a:rPr b="1" i="1" spc="-10" dirty="0">
                <a:latin typeface="Trebuchet MS"/>
                <a:cs typeface="Trebuchet MS"/>
              </a:rPr>
              <a:t>and  functional </a:t>
            </a:r>
            <a:r>
              <a:rPr b="1" i="1" spc="-5" dirty="0">
                <a:latin typeface="Trebuchet MS"/>
                <a:cs typeface="Trebuchet MS"/>
              </a:rPr>
              <a:t>differences between  skeletal muscle fibers </a:t>
            </a:r>
            <a:r>
              <a:rPr b="1" i="1" spc="-10" dirty="0">
                <a:latin typeface="Trebuchet MS"/>
                <a:cs typeface="Trebuchet MS"/>
              </a:rPr>
              <a:t>and  </a:t>
            </a:r>
            <a:r>
              <a:rPr b="1" i="1" spc="-5" dirty="0">
                <a:latin typeface="Trebuchet MS"/>
                <a:cs typeface="Trebuchet MS"/>
              </a:rPr>
              <a:t>cardiac muscle</a:t>
            </a:r>
            <a:r>
              <a:rPr b="1" i="1" spc="-35" dirty="0">
                <a:latin typeface="Trebuchet MS"/>
                <a:cs typeface="Trebuchet MS"/>
              </a:rPr>
              <a:t> </a:t>
            </a:r>
            <a:r>
              <a:rPr b="1" i="1" spc="-5" dirty="0">
                <a:latin typeface="Trebuchet MS"/>
                <a:cs typeface="Trebuchet MS"/>
              </a:rPr>
              <a:t>cells?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80819" y="863600"/>
            <a:ext cx="617855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Structure </a:t>
            </a:r>
            <a:r>
              <a:rPr dirty="0"/>
              <a:t>of </a:t>
            </a:r>
            <a:r>
              <a:rPr spc="-5" dirty="0"/>
              <a:t>Cardiac</a:t>
            </a:r>
            <a:r>
              <a:rPr spc="-110" dirty="0"/>
              <a:t> </a:t>
            </a:r>
            <a:r>
              <a:rPr spc="-5" dirty="0"/>
              <a:t>Tissue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506470" y="2015490"/>
            <a:ext cx="4443730" cy="14871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marR="5080" indent="-342900">
              <a:lnSpc>
                <a:spcPct val="99900"/>
              </a:lnSpc>
              <a:spcBef>
                <a:spcPts val="100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Cardiac muscle is  striated, found only in  the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heart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83259" y="1983739"/>
            <a:ext cx="2537460" cy="42646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846059" y="6477000"/>
            <a:ext cx="8718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FFFFFF"/>
                </a:solidFill>
                <a:latin typeface="Trebuchet MS"/>
                <a:cs typeface="Trebuchet MS"/>
              </a:rPr>
              <a:t>Figure</a:t>
            </a:r>
            <a:r>
              <a:rPr sz="1200" spc="-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Trebuchet MS"/>
                <a:cs typeface="Trebuchet MS"/>
              </a:rPr>
              <a:t>10–22</a:t>
            </a:r>
            <a:endParaRPr sz="1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4880" y="863600"/>
            <a:ext cx="725360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7 </a:t>
            </a:r>
            <a:r>
              <a:rPr spc="-5" dirty="0"/>
              <a:t>Characteristics </a:t>
            </a:r>
            <a:r>
              <a:rPr dirty="0"/>
              <a:t>of</a:t>
            </a:r>
            <a:r>
              <a:rPr spc="-100" dirty="0"/>
              <a:t> </a:t>
            </a:r>
            <a:r>
              <a:rPr spc="-5" dirty="0">
                <a:solidFill>
                  <a:srgbClr val="FFE917"/>
                </a:solidFill>
              </a:rPr>
              <a:t>Cardiocytes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3269" y="2015490"/>
            <a:ext cx="7452995" cy="2545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508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Unlike skeletal muscle, </a:t>
            </a:r>
            <a:r>
              <a:rPr sz="3200" spc="-5" dirty="0">
                <a:solidFill>
                  <a:srgbClr val="FFE917"/>
                </a:solidFill>
                <a:latin typeface="Trebuchet MS"/>
                <a:cs typeface="Trebuchet MS"/>
              </a:rPr>
              <a:t>cardiac muscle  cells</a:t>
            </a:r>
            <a:r>
              <a:rPr sz="3200" dirty="0">
                <a:solidFill>
                  <a:srgbClr val="FFE917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(</a:t>
            </a:r>
            <a:r>
              <a:rPr sz="3200" i="1" spc="-5" dirty="0">
                <a:solidFill>
                  <a:srgbClr val="FFFFFF"/>
                </a:solidFill>
                <a:latin typeface="Trebuchet MS"/>
                <a:cs typeface="Trebuchet MS"/>
              </a:rPr>
              <a:t>cardiocytes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):</a:t>
            </a:r>
            <a:endParaRPr sz="3200">
              <a:latin typeface="Trebuchet MS"/>
              <a:cs typeface="Trebuchet MS"/>
            </a:endParaRPr>
          </a:p>
          <a:p>
            <a:pPr marL="755650" lvl="1" indent="-286385">
              <a:lnSpc>
                <a:spcPct val="100000"/>
              </a:lnSpc>
              <a:spcBef>
                <a:spcPts val="690"/>
              </a:spcBef>
              <a:buChar char="–"/>
              <a:tabLst>
                <a:tab pos="755650" algn="l"/>
              </a:tabLst>
            </a:pP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are</a:t>
            </a:r>
            <a:r>
              <a:rPr sz="28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small</a:t>
            </a:r>
            <a:endParaRPr sz="2800">
              <a:latin typeface="Trebuchet MS"/>
              <a:cs typeface="Trebuchet MS"/>
            </a:endParaRPr>
          </a:p>
          <a:p>
            <a:pPr marL="755650" lvl="1" indent="-286385">
              <a:lnSpc>
                <a:spcPct val="100000"/>
              </a:lnSpc>
              <a:spcBef>
                <a:spcPts val="700"/>
              </a:spcBef>
              <a:buChar char="–"/>
              <a:tabLst>
                <a:tab pos="755650" algn="l"/>
              </a:tabLst>
            </a:pP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have </a:t>
            </a:r>
            <a:r>
              <a:rPr sz="2800" dirty="0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single</a:t>
            </a:r>
            <a:r>
              <a:rPr sz="2800" spc="-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nucleus</a:t>
            </a:r>
            <a:endParaRPr sz="2800">
              <a:latin typeface="Trebuchet MS"/>
              <a:cs typeface="Trebuchet MS"/>
            </a:endParaRPr>
          </a:p>
          <a:p>
            <a:pPr marL="755650" lvl="1" indent="-286385">
              <a:lnSpc>
                <a:spcPct val="100000"/>
              </a:lnSpc>
              <a:spcBef>
                <a:spcPts val="690"/>
              </a:spcBef>
              <a:buChar char="–"/>
              <a:tabLst>
                <a:tab pos="755650" algn="l"/>
              </a:tabLst>
            </a:pP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have short,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wide </a:t>
            </a:r>
            <a:r>
              <a:rPr sz="2800" dirty="0">
                <a:solidFill>
                  <a:srgbClr val="FFFFFF"/>
                </a:solidFill>
                <a:latin typeface="Trebuchet MS"/>
                <a:cs typeface="Trebuchet MS"/>
              </a:rPr>
              <a:t>T</a:t>
            </a:r>
            <a:r>
              <a:rPr sz="28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tubules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44880" y="863600"/>
            <a:ext cx="725360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7 </a:t>
            </a:r>
            <a:r>
              <a:rPr spc="-5" dirty="0"/>
              <a:t>Characteristics </a:t>
            </a:r>
            <a:r>
              <a:rPr dirty="0"/>
              <a:t>of</a:t>
            </a:r>
            <a:r>
              <a:rPr spc="-100" dirty="0"/>
              <a:t> </a:t>
            </a:r>
            <a:r>
              <a:rPr spc="-5" dirty="0">
                <a:solidFill>
                  <a:srgbClr val="FFE917"/>
                </a:solidFill>
              </a:rPr>
              <a:t>Cardiocytes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220469" y="1927860"/>
            <a:ext cx="5863590" cy="2512060"/>
          </a:xfrm>
          <a:prstGeom prst="rect">
            <a:avLst/>
          </a:prstGeom>
        </p:spPr>
        <p:txBody>
          <a:bodyPr vert="horz" wrap="square" lIns="0" tIns="100330" rIns="0" bIns="0" rtlCol="0">
            <a:spAutoFit/>
          </a:bodyPr>
          <a:lstStyle/>
          <a:p>
            <a:pPr marL="298450" indent="-285750">
              <a:lnSpc>
                <a:spcPct val="100000"/>
              </a:lnSpc>
              <a:spcBef>
                <a:spcPts val="790"/>
              </a:spcBef>
              <a:buChar char="–"/>
              <a:tabLst>
                <a:tab pos="298450" algn="l"/>
              </a:tabLst>
            </a:pP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have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no</a:t>
            </a:r>
            <a:r>
              <a:rPr sz="28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triads</a:t>
            </a:r>
            <a:endParaRPr sz="2800">
              <a:latin typeface="Trebuchet MS"/>
              <a:cs typeface="Trebuchet MS"/>
            </a:endParaRPr>
          </a:p>
          <a:p>
            <a:pPr marL="298450" indent="-285750">
              <a:lnSpc>
                <a:spcPct val="100000"/>
              </a:lnSpc>
              <a:spcBef>
                <a:spcPts val="690"/>
              </a:spcBef>
              <a:buChar char="–"/>
              <a:tabLst>
                <a:tab pos="298450" algn="l"/>
              </a:tabLst>
            </a:pP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have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SR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with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no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terminal</a:t>
            </a:r>
            <a:r>
              <a:rPr sz="2800" spc="-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cisternae</a:t>
            </a:r>
            <a:endParaRPr sz="2800">
              <a:latin typeface="Trebuchet MS"/>
              <a:cs typeface="Trebuchet MS"/>
            </a:endParaRPr>
          </a:p>
          <a:p>
            <a:pPr marL="298450" marR="584835" indent="-285750">
              <a:lnSpc>
                <a:spcPct val="100000"/>
              </a:lnSpc>
              <a:spcBef>
                <a:spcPts val="700"/>
              </a:spcBef>
              <a:buChar char="–"/>
              <a:tabLst>
                <a:tab pos="298450" algn="l"/>
              </a:tabLst>
            </a:pP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are aerobic (high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in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myoglobin,  mitochondria)</a:t>
            </a:r>
            <a:endParaRPr sz="2800">
              <a:latin typeface="Trebuchet MS"/>
              <a:cs typeface="Trebuchet MS"/>
            </a:endParaRPr>
          </a:p>
          <a:p>
            <a:pPr marL="298450" indent="-285750">
              <a:lnSpc>
                <a:spcPct val="100000"/>
              </a:lnSpc>
              <a:spcBef>
                <a:spcPts val="700"/>
              </a:spcBef>
              <a:buChar char="–"/>
              <a:tabLst>
                <a:tab pos="298450" algn="l"/>
              </a:tabLst>
            </a:pP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have </a:t>
            </a:r>
            <a:r>
              <a:rPr sz="2800" spc="-10" dirty="0">
                <a:solidFill>
                  <a:srgbClr val="FFE917"/>
                </a:solidFill>
                <a:latin typeface="Trebuchet MS"/>
                <a:cs typeface="Trebuchet MS"/>
              </a:rPr>
              <a:t>intercalated</a:t>
            </a:r>
            <a:r>
              <a:rPr sz="2800" spc="-5" dirty="0">
                <a:solidFill>
                  <a:srgbClr val="FFE917"/>
                </a:solidFill>
                <a:latin typeface="Trebuchet MS"/>
                <a:cs typeface="Trebuchet MS"/>
              </a:rPr>
              <a:t> </a:t>
            </a:r>
            <a:r>
              <a:rPr sz="2800" spc="-10" dirty="0">
                <a:solidFill>
                  <a:srgbClr val="FFE917"/>
                </a:solidFill>
                <a:latin typeface="Trebuchet MS"/>
                <a:cs typeface="Trebuchet MS"/>
              </a:rPr>
              <a:t>discs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44600" y="482600"/>
            <a:ext cx="664972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4 </a:t>
            </a:r>
            <a:r>
              <a:rPr spc="-5" dirty="0"/>
              <a:t>Functions </a:t>
            </a:r>
            <a:r>
              <a:rPr dirty="0"/>
              <a:t>of </a:t>
            </a:r>
            <a:r>
              <a:rPr spc="-5" dirty="0"/>
              <a:t>Cardiac</a:t>
            </a:r>
            <a:r>
              <a:rPr spc="-140" dirty="0"/>
              <a:t> </a:t>
            </a:r>
            <a:r>
              <a:rPr spc="-5" dirty="0"/>
              <a:t>Tissue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6070" y="1482090"/>
            <a:ext cx="313055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621665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1.	Automaticity: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3269" y="1953259"/>
            <a:ext cx="156210" cy="1056640"/>
          </a:xfrm>
          <a:prstGeom prst="rect">
            <a:avLst/>
          </a:prstGeom>
        </p:spPr>
        <p:txBody>
          <a:bodyPr vert="horz" wrap="square" lIns="0" tIns="1016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sz="2800" dirty="0">
                <a:solidFill>
                  <a:srgbClr val="FFFFFF"/>
                </a:solidFill>
                <a:latin typeface="Trebuchet MS"/>
                <a:cs typeface="Trebuchet MS"/>
              </a:rPr>
              <a:t>–</a:t>
            </a:r>
            <a:endParaRPr sz="28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sz="2800" dirty="0">
                <a:solidFill>
                  <a:srgbClr val="FFFFFF"/>
                </a:solidFill>
                <a:latin typeface="Trebuchet MS"/>
                <a:cs typeface="Trebuchet MS"/>
              </a:rPr>
              <a:t>–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296669" y="1968500"/>
            <a:ext cx="6188710" cy="1056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0800"/>
              </a:lnSpc>
              <a:spcBef>
                <a:spcPts val="100"/>
              </a:spcBef>
            </a:pP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contraction without neural stimulation  controlled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by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pacemaker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 cells</a:t>
            </a:r>
            <a:endParaRPr sz="28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06070" y="3001191"/>
            <a:ext cx="8468360" cy="2794000"/>
          </a:xfrm>
          <a:prstGeom prst="rect">
            <a:avLst/>
          </a:prstGeom>
        </p:spPr>
        <p:txBody>
          <a:bodyPr vert="horz" wrap="square" lIns="0" tIns="112395" rIns="0" bIns="0" rtlCol="0">
            <a:spAutoFit/>
          </a:bodyPr>
          <a:lstStyle/>
          <a:p>
            <a:pPr marL="622300" indent="-609600">
              <a:lnSpc>
                <a:spcPct val="100000"/>
              </a:lnSpc>
              <a:spcBef>
                <a:spcPts val="885"/>
              </a:spcBef>
              <a:buAutoNum type="arabicPeriod" startAt="2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Variable contraction tension:</a:t>
            </a:r>
            <a:endParaRPr sz="3200">
              <a:latin typeface="Trebuchet MS"/>
              <a:cs typeface="Trebuchet MS"/>
            </a:endParaRPr>
          </a:p>
          <a:p>
            <a:pPr marL="469900">
              <a:lnSpc>
                <a:spcPct val="100000"/>
              </a:lnSpc>
              <a:spcBef>
                <a:spcPts val="690"/>
              </a:spcBef>
              <a:tabLst>
                <a:tab pos="1002665" algn="l"/>
              </a:tabLst>
            </a:pPr>
            <a:r>
              <a:rPr sz="4200" baseline="1984" dirty="0">
                <a:solidFill>
                  <a:srgbClr val="FFFFFF"/>
                </a:solidFill>
                <a:latin typeface="Trebuchet MS"/>
                <a:cs typeface="Trebuchet MS"/>
              </a:rPr>
              <a:t>–	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controlled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by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nervous system</a:t>
            </a:r>
            <a:endParaRPr sz="2800">
              <a:latin typeface="Trebuchet MS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800"/>
              </a:spcBef>
              <a:buAutoNum type="arabicPeriod" startAt="3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Extended contraction</a:t>
            </a:r>
            <a:r>
              <a:rPr sz="32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time</a:t>
            </a:r>
            <a:endParaRPr sz="3200">
              <a:latin typeface="Trebuchet MS"/>
              <a:cs typeface="Trebuchet MS"/>
            </a:endParaRPr>
          </a:p>
          <a:p>
            <a:pPr marL="621665" marR="5080" indent="-609600">
              <a:lnSpc>
                <a:spcPct val="100000"/>
              </a:lnSpc>
              <a:spcBef>
                <a:spcPts val="800"/>
              </a:spcBef>
              <a:buAutoNum type="arabicPeriod" startAt="3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Prevention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 wave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summation and tetanic  contractions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by cell</a:t>
            </a:r>
            <a:r>
              <a:rPr sz="3200" spc="-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membranes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88389" y="292100"/>
            <a:ext cx="6960870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581910" marR="5080" indent="-256921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Role of </a:t>
            </a:r>
            <a:r>
              <a:rPr spc="-10" dirty="0"/>
              <a:t>Smooth Muscle </a:t>
            </a:r>
            <a:r>
              <a:rPr spc="-5" dirty="0"/>
              <a:t>in </a:t>
            </a:r>
            <a:r>
              <a:rPr spc="-10" dirty="0"/>
              <a:t>Body  Systems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6070" y="1456689"/>
            <a:ext cx="7446645" cy="5086350"/>
          </a:xfrm>
          <a:prstGeom prst="rect">
            <a:avLst/>
          </a:prstGeom>
        </p:spPr>
        <p:txBody>
          <a:bodyPr vert="horz" wrap="square" lIns="0" tIns="64769" rIns="0" bIns="0" rtlCol="0">
            <a:spAutoFit/>
          </a:bodyPr>
          <a:lstStyle/>
          <a:p>
            <a:pPr marL="354330" indent="-341630">
              <a:lnSpc>
                <a:spcPct val="100000"/>
              </a:lnSpc>
              <a:spcBef>
                <a:spcPts val="509"/>
              </a:spcBef>
              <a:buChar char="•"/>
              <a:tabLst>
                <a:tab pos="35433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Forms around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other</a:t>
            </a:r>
            <a:r>
              <a:rPr sz="320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tissues</a:t>
            </a:r>
            <a:endParaRPr sz="3200">
              <a:latin typeface="Trebuchet MS"/>
              <a:cs typeface="Trebuchet MS"/>
            </a:endParaRPr>
          </a:p>
          <a:p>
            <a:pPr marL="354330" indent="-341630">
              <a:lnSpc>
                <a:spcPct val="100000"/>
              </a:lnSpc>
              <a:spcBef>
                <a:spcPts val="409"/>
              </a:spcBef>
              <a:buChar char="•"/>
              <a:tabLst>
                <a:tab pos="35433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In blood</a:t>
            </a:r>
            <a:r>
              <a:rPr sz="32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vessels:</a:t>
            </a:r>
            <a:endParaRPr sz="3200">
              <a:latin typeface="Trebuchet MS"/>
              <a:cs typeface="Trebuchet MS"/>
            </a:endParaRPr>
          </a:p>
          <a:p>
            <a:pPr marL="754380" lvl="1" indent="-284480">
              <a:lnSpc>
                <a:spcPct val="100000"/>
              </a:lnSpc>
              <a:spcBef>
                <a:spcPts val="360"/>
              </a:spcBef>
              <a:buChar char="–"/>
              <a:tabLst>
                <a:tab pos="754380" algn="l"/>
              </a:tabLst>
            </a:pP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regulates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blood pressure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2800" spc="-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flow</a:t>
            </a:r>
            <a:endParaRPr sz="2800">
              <a:latin typeface="Trebuchet MS"/>
              <a:cs typeface="Trebuchet MS"/>
            </a:endParaRPr>
          </a:p>
          <a:p>
            <a:pPr marL="354330" indent="-341630">
              <a:lnSpc>
                <a:spcPct val="100000"/>
              </a:lnSpc>
              <a:spcBef>
                <a:spcPts val="420"/>
              </a:spcBef>
              <a:buChar char="•"/>
              <a:tabLst>
                <a:tab pos="35433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In reproductive and glandular systems:</a:t>
            </a:r>
            <a:endParaRPr sz="3200">
              <a:latin typeface="Trebuchet MS"/>
              <a:cs typeface="Trebuchet MS"/>
            </a:endParaRPr>
          </a:p>
          <a:p>
            <a:pPr marL="754380" lvl="1" indent="-284480">
              <a:lnSpc>
                <a:spcPct val="100000"/>
              </a:lnSpc>
              <a:spcBef>
                <a:spcPts val="350"/>
              </a:spcBef>
              <a:buChar char="–"/>
              <a:tabLst>
                <a:tab pos="754380" algn="l"/>
              </a:tabLst>
            </a:pP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produces</a:t>
            </a:r>
            <a:r>
              <a:rPr sz="28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movements</a:t>
            </a:r>
            <a:endParaRPr sz="2800">
              <a:latin typeface="Trebuchet MS"/>
              <a:cs typeface="Trebuchet MS"/>
            </a:endParaRPr>
          </a:p>
          <a:p>
            <a:pPr marL="354330" indent="-341630">
              <a:lnSpc>
                <a:spcPct val="100000"/>
              </a:lnSpc>
              <a:spcBef>
                <a:spcPts val="420"/>
              </a:spcBef>
              <a:buChar char="•"/>
              <a:tabLst>
                <a:tab pos="35433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In digestive and urinary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systems:</a:t>
            </a:r>
            <a:endParaRPr sz="3200">
              <a:latin typeface="Trebuchet MS"/>
              <a:cs typeface="Trebuchet MS"/>
            </a:endParaRPr>
          </a:p>
          <a:p>
            <a:pPr marL="754380" lvl="1" indent="-284480">
              <a:lnSpc>
                <a:spcPct val="100000"/>
              </a:lnSpc>
              <a:spcBef>
                <a:spcPts val="350"/>
              </a:spcBef>
              <a:buChar char="–"/>
              <a:tabLst>
                <a:tab pos="754380" algn="l"/>
              </a:tabLst>
            </a:pP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forms</a:t>
            </a:r>
            <a:r>
              <a:rPr sz="280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sphincters</a:t>
            </a:r>
            <a:endParaRPr sz="2800">
              <a:latin typeface="Trebuchet MS"/>
              <a:cs typeface="Trebuchet MS"/>
            </a:endParaRPr>
          </a:p>
          <a:p>
            <a:pPr marL="754380" lvl="1" indent="-284480">
              <a:lnSpc>
                <a:spcPct val="100000"/>
              </a:lnSpc>
              <a:spcBef>
                <a:spcPts val="360"/>
              </a:spcBef>
              <a:buChar char="–"/>
              <a:tabLst>
                <a:tab pos="754380" algn="l"/>
              </a:tabLst>
            </a:pP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produces</a:t>
            </a:r>
            <a:r>
              <a:rPr sz="28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contractions</a:t>
            </a:r>
            <a:endParaRPr sz="2800">
              <a:latin typeface="Trebuchet MS"/>
              <a:cs typeface="Trebuchet MS"/>
            </a:endParaRPr>
          </a:p>
          <a:p>
            <a:pPr marL="354330" indent="-341630">
              <a:lnSpc>
                <a:spcPct val="100000"/>
              </a:lnSpc>
              <a:spcBef>
                <a:spcPts val="420"/>
              </a:spcBef>
              <a:buChar char="•"/>
              <a:tabLst>
                <a:tab pos="35433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In integumentary</a:t>
            </a:r>
            <a:r>
              <a:rPr sz="32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system:</a:t>
            </a:r>
            <a:endParaRPr sz="3200">
              <a:latin typeface="Trebuchet MS"/>
              <a:cs typeface="Trebuchet MS"/>
            </a:endParaRPr>
          </a:p>
          <a:p>
            <a:pPr marL="754380" lvl="1" indent="-284480">
              <a:lnSpc>
                <a:spcPct val="100000"/>
              </a:lnSpc>
              <a:spcBef>
                <a:spcPts val="350"/>
              </a:spcBef>
              <a:buFont typeface="Trebuchet MS"/>
              <a:buChar char="–"/>
              <a:tabLst>
                <a:tab pos="754380" algn="l"/>
              </a:tabLst>
            </a:pPr>
            <a:r>
              <a:rPr sz="2800" i="1" spc="-5" dirty="0">
                <a:solidFill>
                  <a:srgbClr val="FFFFFF"/>
                </a:solidFill>
                <a:latin typeface="Trebuchet MS"/>
                <a:cs typeface="Trebuchet MS"/>
              </a:rPr>
              <a:t>arrector pili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muscles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cause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goose</a:t>
            </a:r>
            <a:r>
              <a:rPr sz="28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bumps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83969" y="101600"/>
            <a:ext cx="6583045" cy="11226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80" algn="ctr">
              <a:lnSpc>
                <a:spcPct val="100000"/>
              </a:lnSpc>
              <a:spcBef>
                <a:spcPts val="100"/>
              </a:spcBef>
            </a:pPr>
            <a:r>
              <a:rPr sz="3600" spc="-5" dirty="0">
                <a:solidFill>
                  <a:srgbClr val="FFE917"/>
                </a:solidFill>
              </a:rPr>
              <a:t>Skeletal</a:t>
            </a:r>
            <a:r>
              <a:rPr sz="3600" spc="-20" dirty="0">
                <a:solidFill>
                  <a:srgbClr val="FFE917"/>
                </a:solidFill>
              </a:rPr>
              <a:t> </a:t>
            </a:r>
            <a:r>
              <a:rPr sz="3600" spc="-5" dirty="0">
                <a:solidFill>
                  <a:srgbClr val="FFE917"/>
                </a:solidFill>
              </a:rPr>
              <a:t>Muscles-</a:t>
            </a:r>
            <a:endParaRPr sz="3600"/>
          </a:p>
          <a:p>
            <a:pPr algn="ctr">
              <a:lnSpc>
                <a:spcPct val="100000"/>
              </a:lnSpc>
            </a:pPr>
            <a:r>
              <a:rPr sz="3600" spc="-5" dirty="0">
                <a:solidFill>
                  <a:srgbClr val="FFE917"/>
                </a:solidFill>
              </a:rPr>
              <a:t>Organs of skeletal muscle</a:t>
            </a:r>
            <a:r>
              <a:rPr sz="3600" spc="-60" dirty="0">
                <a:solidFill>
                  <a:srgbClr val="FFE917"/>
                </a:solidFill>
              </a:rPr>
              <a:t> </a:t>
            </a:r>
            <a:r>
              <a:rPr sz="3600" spc="-10" dirty="0">
                <a:solidFill>
                  <a:srgbClr val="FFE917"/>
                </a:solidFill>
              </a:rPr>
              <a:t>tissue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306070" y="1198879"/>
            <a:ext cx="7559675" cy="50419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28420" marR="186055" indent="-16510">
              <a:lnSpc>
                <a:spcPct val="100000"/>
              </a:lnSpc>
              <a:spcBef>
                <a:spcPts val="100"/>
              </a:spcBef>
            </a:pPr>
            <a:r>
              <a:rPr sz="3600" dirty="0">
                <a:solidFill>
                  <a:srgbClr val="FFE917"/>
                </a:solidFill>
                <a:latin typeface="Trebuchet MS"/>
                <a:cs typeface="Trebuchet MS"/>
              </a:rPr>
              <a:t>- </a:t>
            </a:r>
            <a:r>
              <a:rPr sz="3600" dirty="0">
                <a:solidFill>
                  <a:srgbClr val="FFFFFF"/>
                </a:solidFill>
                <a:latin typeface="Trebuchet MS"/>
                <a:cs typeface="Trebuchet MS"/>
              </a:rPr>
              <a:t>are </a:t>
            </a:r>
            <a:r>
              <a:rPr sz="3600" spc="-5" dirty="0">
                <a:solidFill>
                  <a:srgbClr val="FFFFFF"/>
                </a:solidFill>
                <a:latin typeface="Trebuchet MS"/>
                <a:cs typeface="Trebuchet MS"/>
              </a:rPr>
              <a:t>attached to the</a:t>
            </a:r>
            <a:r>
              <a:rPr sz="3600" spc="-9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600" spc="-5" dirty="0">
                <a:solidFill>
                  <a:srgbClr val="FFFFFF"/>
                </a:solidFill>
                <a:latin typeface="Trebuchet MS"/>
                <a:cs typeface="Trebuchet MS"/>
              </a:rPr>
              <a:t>skeletal  system and allow us to</a:t>
            </a:r>
            <a:r>
              <a:rPr sz="3600" spc="-8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600" spc="-5" dirty="0">
                <a:solidFill>
                  <a:srgbClr val="FFFFFF"/>
                </a:solidFill>
                <a:latin typeface="Trebuchet MS"/>
                <a:cs typeface="Trebuchet MS"/>
              </a:rPr>
              <a:t>move</a:t>
            </a:r>
            <a:endParaRPr sz="3600">
              <a:latin typeface="Trebuchet MS"/>
              <a:cs typeface="Trebuchet MS"/>
            </a:endParaRPr>
          </a:p>
          <a:p>
            <a:pPr marL="355600" marR="5080" indent="-342900">
              <a:lnSpc>
                <a:spcPct val="100000"/>
              </a:lnSpc>
              <a:spcBef>
                <a:spcPts val="790"/>
              </a:spcBef>
              <a:buClr>
                <a:srgbClr val="FFFFFF"/>
              </a:buClr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E917"/>
                </a:solidFill>
                <a:latin typeface="Trebuchet MS"/>
                <a:cs typeface="Trebuchet MS"/>
              </a:rPr>
              <a:t>Muscular System-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Includes only skeletal  muscles</a:t>
            </a:r>
            <a:endParaRPr sz="3200">
              <a:latin typeface="Trebuchet MS"/>
              <a:cs typeface="Trebuchet MS"/>
            </a:endParaRPr>
          </a:p>
          <a:p>
            <a:pPr marL="1841500">
              <a:lnSpc>
                <a:spcPct val="100000"/>
              </a:lnSpc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Skeletal Muscle</a:t>
            </a:r>
            <a:r>
              <a:rPr sz="32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Structures</a:t>
            </a:r>
            <a:endParaRPr sz="32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790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Muscle tissue (muscle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cells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or</a:t>
            </a:r>
            <a:r>
              <a:rPr sz="3200" spc="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E917"/>
                </a:solidFill>
                <a:latin typeface="Trebuchet MS"/>
                <a:cs typeface="Trebuchet MS"/>
              </a:rPr>
              <a:t>fibers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)</a:t>
            </a:r>
            <a:endParaRPr sz="32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Connective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tissues</a:t>
            </a:r>
            <a:endParaRPr sz="32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Nerves</a:t>
            </a:r>
            <a:endParaRPr sz="32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Blood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vessels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57630" y="863600"/>
            <a:ext cx="627126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Structure </a:t>
            </a:r>
            <a:r>
              <a:rPr dirty="0"/>
              <a:t>of </a:t>
            </a:r>
            <a:r>
              <a:rPr spc="-5" dirty="0"/>
              <a:t>Smooth</a:t>
            </a:r>
            <a:r>
              <a:rPr spc="-110" dirty="0"/>
              <a:t> </a:t>
            </a:r>
            <a:r>
              <a:rPr spc="-10" dirty="0"/>
              <a:t>Muscle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3269" y="2015490"/>
            <a:ext cx="3662679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Clr>
                <a:srgbClr val="FFFFFF"/>
              </a:buClr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E917"/>
                </a:solidFill>
                <a:latin typeface="Trebuchet MS"/>
                <a:cs typeface="Trebuchet MS"/>
              </a:rPr>
              <a:t>Nonstriated</a:t>
            </a:r>
            <a:r>
              <a:rPr sz="3200" spc="-55" dirty="0">
                <a:solidFill>
                  <a:srgbClr val="FFE917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tissue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846059" y="6477000"/>
            <a:ext cx="87185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FFFFFF"/>
                </a:solidFill>
                <a:latin typeface="Trebuchet MS"/>
                <a:cs typeface="Trebuchet MS"/>
              </a:rPr>
              <a:t>Figure</a:t>
            </a:r>
            <a:r>
              <a:rPr sz="1200" spc="-4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Trebuchet MS"/>
                <a:cs typeface="Trebuchet MS"/>
              </a:rPr>
              <a:t>10–23</a:t>
            </a:r>
            <a:endParaRPr sz="1200">
              <a:latin typeface="Trebuchet MS"/>
              <a:cs typeface="Trebuchet M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781810" y="2821939"/>
            <a:ext cx="5608320" cy="31216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3545" marR="5080" indent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8 </a:t>
            </a:r>
            <a:r>
              <a:rPr spc="-10" dirty="0"/>
              <a:t>Characteristics </a:t>
            </a:r>
            <a:r>
              <a:rPr dirty="0"/>
              <a:t>of  </a:t>
            </a:r>
            <a:r>
              <a:rPr spc="-10" dirty="0"/>
              <a:t>Smooth Muscle</a:t>
            </a:r>
            <a:r>
              <a:rPr spc="-75" dirty="0"/>
              <a:t> </a:t>
            </a:r>
            <a:r>
              <a:rPr spc="-5" dirty="0"/>
              <a:t>Cells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3269" y="1913890"/>
            <a:ext cx="6842125" cy="2868930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622300" indent="-609600">
              <a:lnSpc>
                <a:spcPct val="100000"/>
              </a:lnSpc>
              <a:spcBef>
                <a:spcPts val="900"/>
              </a:spcBef>
              <a:buAutoNum type="arabicPeriod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Long,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slender,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and spindle</a:t>
            </a:r>
            <a:r>
              <a:rPr sz="3200" spc="-4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shaped</a:t>
            </a:r>
            <a:endParaRPr sz="3200">
              <a:latin typeface="Trebuchet MS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800"/>
              </a:spcBef>
              <a:buAutoNum type="arabicPeriod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Have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single, central</a:t>
            </a:r>
            <a:r>
              <a:rPr sz="3200" spc="-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nucleus</a:t>
            </a:r>
            <a:endParaRPr sz="3200">
              <a:latin typeface="Trebuchet MS"/>
              <a:cs typeface="Trebuchet MS"/>
            </a:endParaRPr>
          </a:p>
          <a:p>
            <a:pPr marL="621665" marR="205740" indent="-609600">
              <a:lnSpc>
                <a:spcPct val="100000"/>
              </a:lnSpc>
              <a:spcBef>
                <a:spcPts val="790"/>
              </a:spcBef>
              <a:buAutoNum type="arabicPeriod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Have no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T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tubules, myofibrils, or  sarcomeres</a:t>
            </a:r>
            <a:endParaRPr sz="3200">
              <a:latin typeface="Trebuchet MS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800"/>
              </a:spcBef>
              <a:buAutoNum type="arabicPeriod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Have no tendons or</a:t>
            </a:r>
            <a:r>
              <a:rPr sz="32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aponeuroses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47345" marR="5080" indent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8 </a:t>
            </a:r>
            <a:r>
              <a:rPr spc="-10" dirty="0"/>
              <a:t>Characteristics </a:t>
            </a:r>
            <a:r>
              <a:rPr dirty="0"/>
              <a:t>of  </a:t>
            </a:r>
            <a:r>
              <a:rPr spc="-5" dirty="0"/>
              <a:t>Smooth </a:t>
            </a:r>
            <a:r>
              <a:rPr spc="-10" dirty="0"/>
              <a:t>Muscle</a:t>
            </a:r>
            <a:r>
              <a:rPr spc="-90" dirty="0"/>
              <a:t> </a:t>
            </a:r>
            <a:r>
              <a:rPr spc="-5" dirty="0"/>
              <a:t>Cells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3269" y="1913890"/>
            <a:ext cx="7047230" cy="3843020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622300" indent="-609600">
              <a:lnSpc>
                <a:spcPct val="100000"/>
              </a:lnSpc>
              <a:spcBef>
                <a:spcPts val="900"/>
              </a:spcBef>
              <a:buAutoNum type="arabicPeriod" startAt="5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Have scattered myosin</a:t>
            </a:r>
            <a:r>
              <a:rPr sz="32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fibers</a:t>
            </a:r>
            <a:endParaRPr sz="3200">
              <a:latin typeface="Trebuchet MS"/>
              <a:cs typeface="Trebuchet MS"/>
            </a:endParaRPr>
          </a:p>
          <a:p>
            <a:pPr marL="621665" marR="114935" indent="-609600">
              <a:lnSpc>
                <a:spcPts val="3829"/>
              </a:lnSpc>
              <a:spcBef>
                <a:spcPts val="935"/>
              </a:spcBef>
              <a:buAutoNum type="arabicPeriod" startAt="5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Myosin fibers have more heads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per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thick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filament</a:t>
            </a:r>
            <a:endParaRPr sz="3200">
              <a:latin typeface="Trebuchet MS"/>
              <a:cs typeface="Trebuchet MS"/>
            </a:endParaRPr>
          </a:p>
          <a:p>
            <a:pPr marL="621665" marR="601345" indent="-609600">
              <a:lnSpc>
                <a:spcPct val="100000"/>
              </a:lnSpc>
              <a:spcBef>
                <a:spcPts val="675"/>
              </a:spcBef>
              <a:buAutoNum type="arabicPeriod" startAt="5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Have thin filaments attached to </a:t>
            </a:r>
            <a:r>
              <a:rPr sz="3200" spc="-5" dirty="0">
                <a:solidFill>
                  <a:srgbClr val="FFE917"/>
                </a:solidFill>
                <a:latin typeface="Trebuchet MS"/>
                <a:cs typeface="Trebuchet MS"/>
              </a:rPr>
              <a:t> dense</a:t>
            </a:r>
            <a:r>
              <a:rPr sz="3200" spc="-10" dirty="0">
                <a:solidFill>
                  <a:srgbClr val="FFE917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E917"/>
                </a:solidFill>
                <a:latin typeface="Trebuchet MS"/>
                <a:cs typeface="Trebuchet MS"/>
              </a:rPr>
              <a:t>bodies</a:t>
            </a:r>
            <a:endParaRPr sz="3200">
              <a:latin typeface="Trebuchet MS"/>
              <a:cs typeface="Trebuchet MS"/>
            </a:endParaRPr>
          </a:p>
          <a:p>
            <a:pPr marL="621665" marR="5080" indent="-609600">
              <a:lnSpc>
                <a:spcPts val="3829"/>
              </a:lnSpc>
              <a:spcBef>
                <a:spcPts val="935"/>
              </a:spcBef>
              <a:buClr>
                <a:srgbClr val="FFFFFF"/>
              </a:buClr>
              <a:buAutoNum type="arabicPeriod" startAt="5"/>
              <a:tabLst>
                <a:tab pos="621665" algn="l"/>
                <a:tab pos="622300" algn="l"/>
              </a:tabLst>
            </a:pPr>
            <a:r>
              <a:rPr sz="3200" dirty="0">
                <a:solidFill>
                  <a:srgbClr val="FFE917"/>
                </a:solidFill>
                <a:latin typeface="Trebuchet MS"/>
                <a:cs typeface="Trebuchet MS"/>
              </a:rPr>
              <a:t>Dense </a:t>
            </a:r>
            <a:r>
              <a:rPr sz="3200" spc="-5" dirty="0">
                <a:solidFill>
                  <a:srgbClr val="FFE917"/>
                </a:solidFill>
                <a:latin typeface="Trebuchet MS"/>
                <a:cs typeface="Trebuchet MS"/>
              </a:rPr>
              <a:t>bodies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transmit contractions  from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cell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to</a:t>
            </a:r>
            <a:r>
              <a:rPr sz="3200" spc="-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cell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18919" y="558800"/>
            <a:ext cx="5951220" cy="1244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65530" marR="5080" indent="-105283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Functional </a:t>
            </a:r>
            <a:r>
              <a:rPr spc="-10" dirty="0"/>
              <a:t>Characteristics  </a:t>
            </a:r>
            <a:r>
              <a:rPr dirty="0"/>
              <a:t>of </a:t>
            </a:r>
            <a:r>
              <a:rPr spc="-10" dirty="0"/>
              <a:t>Smooth</a:t>
            </a:r>
            <a:r>
              <a:rPr spc="-45" dirty="0"/>
              <a:t> </a:t>
            </a:r>
            <a:r>
              <a:rPr spc="-10" dirty="0"/>
              <a:t>Muscle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3269" y="1913890"/>
            <a:ext cx="6356985" cy="2381250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622300" indent="-609600">
              <a:lnSpc>
                <a:spcPct val="100000"/>
              </a:lnSpc>
              <a:spcBef>
                <a:spcPts val="900"/>
              </a:spcBef>
              <a:buClr>
                <a:srgbClr val="FFFFFF"/>
              </a:buClr>
              <a:buAutoNum type="arabicPeriod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E917"/>
                </a:solidFill>
                <a:latin typeface="Trebuchet MS"/>
                <a:cs typeface="Trebuchet MS"/>
              </a:rPr>
              <a:t>Excitation–contraction</a:t>
            </a:r>
            <a:r>
              <a:rPr sz="3200" spc="-35" dirty="0">
                <a:solidFill>
                  <a:srgbClr val="FFE917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E917"/>
                </a:solidFill>
                <a:latin typeface="Trebuchet MS"/>
                <a:cs typeface="Trebuchet MS"/>
              </a:rPr>
              <a:t>coupling</a:t>
            </a:r>
            <a:endParaRPr sz="3200">
              <a:latin typeface="Trebuchet MS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800"/>
              </a:spcBef>
              <a:buClr>
                <a:srgbClr val="FFFFFF"/>
              </a:buClr>
              <a:buAutoNum type="arabicPeriod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E917"/>
                </a:solidFill>
                <a:latin typeface="Trebuchet MS"/>
                <a:cs typeface="Trebuchet MS"/>
              </a:rPr>
              <a:t>Length–tension</a:t>
            </a:r>
            <a:r>
              <a:rPr sz="3200" spc="-20" dirty="0">
                <a:solidFill>
                  <a:srgbClr val="FFE917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E917"/>
                </a:solidFill>
                <a:latin typeface="Trebuchet MS"/>
                <a:cs typeface="Trebuchet MS"/>
              </a:rPr>
              <a:t>relationships</a:t>
            </a:r>
            <a:endParaRPr sz="3200">
              <a:latin typeface="Trebuchet MS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790"/>
              </a:spcBef>
              <a:buClr>
                <a:srgbClr val="FFFFFF"/>
              </a:buClr>
              <a:buAutoNum type="arabicPeriod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E917"/>
                </a:solidFill>
                <a:latin typeface="Trebuchet MS"/>
                <a:cs typeface="Trebuchet MS"/>
              </a:rPr>
              <a:t>Control </a:t>
            </a:r>
            <a:r>
              <a:rPr sz="3200" dirty="0">
                <a:solidFill>
                  <a:srgbClr val="FFE917"/>
                </a:solidFill>
                <a:latin typeface="Trebuchet MS"/>
                <a:cs typeface="Trebuchet MS"/>
              </a:rPr>
              <a:t>of</a:t>
            </a:r>
            <a:r>
              <a:rPr sz="3200" spc="-20" dirty="0">
                <a:solidFill>
                  <a:srgbClr val="FFE917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E917"/>
                </a:solidFill>
                <a:latin typeface="Trebuchet MS"/>
                <a:cs typeface="Trebuchet MS"/>
              </a:rPr>
              <a:t>contractions</a:t>
            </a:r>
            <a:endParaRPr sz="3200">
              <a:latin typeface="Trebuchet MS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800"/>
              </a:spcBef>
              <a:buClr>
                <a:srgbClr val="FFFFFF"/>
              </a:buClr>
              <a:buAutoNum type="arabicPeriod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E917"/>
                </a:solidFill>
                <a:latin typeface="Trebuchet MS"/>
                <a:cs typeface="Trebuchet MS"/>
              </a:rPr>
              <a:t>Smooth muscle</a:t>
            </a:r>
            <a:r>
              <a:rPr sz="3200" spc="-20" dirty="0">
                <a:solidFill>
                  <a:srgbClr val="FFE917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E917"/>
                </a:solidFill>
                <a:latin typeface="Trebuchet MS"/>
                <a:cs typeface="Trebuchet MS"/>
              </a:rPr>
              <a:t>tone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4050" y="558800"/>
            <a:ext cx="5295900" cy="615553"/>
          </a:xfrm>
        </p:spPr>
        <p:txBody>
          <a:bodyPr/>
          <a:lstStyle/>
          <a:p>
            <a:pPr algn="ctr"/>
            <a:r>
              <a:rPr lang="en-US" dirty="0" smtClean="0"/>
              <a:t>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867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29969" y="863600"/>
            <a:ext cx="707898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>
                <a:solidFill>
                  <a:srgbClr val="FFE917"/>
                </a:solidFill>
              </a:rPr>
              <a:t>6 </a:t>
            </a:r>
            <a:r>
              <a:rPr spc="-5" dirty="0">
                <a:solidFill>
                  <a:srgbClr val="FFE917"/>
                </a:solidFill>
              </a:rPr>
              <a:t>Functions </a:t>
            </a:r>
            <a:r>
              <a:rPr dirty="0"/>
              <a:t>of </a:t>
            </a:r>
            <a:r>
              <a:rPr spc="-5" dirty="0"/>
              <a:t>Skeletal</a:t>
            </a:r>
            <a:r>
              <a:rPr spc="-95" dirty="0"/>
              <a:t> </a:t>
            </a:r>
            <a:r>
              <a:rPr spc="-10" dirty="0"/>
              <a:t>Muscles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3269" y="1913890"/>
            <a:ext cx="7399020" cy="3559810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622300" indent="-609600">
              <a:lnSpc>
                <a:spcPct val="100000"/>
              </a:lnSpc>
              <a:spcBef>
                <a:spcPts val="900"/>
              </a:spcBef>
              <a:buAutoNum type="arabicPeriod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Produce skeletal</a:t>
            </a:r>
            <a:r>
              <a:rPr sz="3200" spc="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movement</a:t>
            </a:r>
            <a:endParaRPr sz="3200">
              <a:latin typeface="Trebuchet MS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800"/>
              </a:spcBef>
              <a:buAutoNum type="arabicPeriod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Maintain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body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position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and</a:t>
            </a:r>
            <a:r>
              <a:rPr sz="3200" spc="-6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posture</a:t>
            </a:r>
            <a:endParaRPr sz="3200">
              <a:latin typeface="Trebuchet MS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790"/>
              </a:spcBef>
              <a:buAutoNum type="arabicPeriod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Support soft</a:t>
            </a:r>
            <a:r>
              <a:rPr sz="32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tissues</a:t>
            </a:r>
            <a:endParaRPr sz="3200">
              <a:latin typeface="Trebuchet MS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800"/>
              </a:spcBef>
              <a:buAutoNum type="arabicPeriod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Guard body openings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(entrance/exit)</a:t>
            </a:r>
            <a:endParaRPr sz="3200">
              <a:latin typeface="Trebuchet MS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800"/>
              </a:spcBef>
              <a:buAutoNum type="arabicPeriod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Maintain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body</a:t>
            </a:r>
            <a:r>
              <a:rPr sz="320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temperature</a:t>
            </a:r>
            <a:endParaRPr sz="3200">
              <a:latin typeface="Trebuchet MS"/>
              <a:cs typeface="Trebuchet MS"/>
            </a:endParaRPr>
          </a:p>
          <a:p>
            <a:pPr marL="622300" indent="-609600">
              <a:lnSpc>
                <a:spcPct val="100000"/>
              </a:lnSpc>
              <a:spcBef>
                <a:spcPts val="800"/>
              </a:spcBef>
              <a:buAutoNum type="arabicPeriod"/>
              <a:tabLst>
                <a:tab pos="621665" algn="l"/>
                <a:tab pos="6223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Store Nutrient</a:t>
            </a:r>
            <a:r>
              <a:rPr sz="32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reserves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25830" y="345440"/>
            <a:ext cx="7361555" cy="1671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68170" marR="5080" indent="-1855470">
              <a:lnSpc>
                <a:spcPct val="100000"/>
              </a:lnSpc>
              <a:spcBef>
                <a:spcPts val="100"/>
              </a:spcBef>
            </a:pPr>
            <a:r>
              <a:rPr sz="3600" b="1" i="1" spc="-5" dirty="0">
                <a:latin typeface="Trebuchet MS"/>
                <a:cs typeface="Trebuchet MS"/>
              </a:rPr>
              <a:t>How </a:t>
            </a:r>
            <a:r>
              <a:rPr sz="3600" b="1" i="1" dirty="0">
                <a:latin typeface="Trebuchet MS"/>
                <a:cs typeface="Trebuchet MS"/>
              </a:rPr>
              <a:t>is </a:t>
            </a:r>
            <a:r>
              <a:rPr sz="3600" b="1" i="1" spc="-5" dirty="0">
                <a:latin typeface="Trebuchet MS"/>
                <a:cs typeface="Trebuchet MS"/>
              </a:rPr>
              <a:t>muscle tissue organized</a:t>
            </a:r>
            <a:r>
              <a:rPr sz="3600" b="1" i="1" spc="-70" dirty="0">
                <a:latin typeface="Trebuchet MS"/>
                <a:cs typeface="Trebuchet MS"/>
              </a:rPr>
              <a:t> </a:t>
            </a:r>
            <a:r>
              <a:rPr sz="3600" b="1" i="1" dirty="0">
                <a:latin typeface="Trebuchet MS"/>
                <a:cs typeface="Trebuchet MS"/>
              </a:rPr>
              <a:t>at  </a:t>
            </a:r>
            <a:r>
              <a:rPr sz="3600" b="1" i="1" spc="-5" dirty="0">
                <a:latin typeface="Trebuchet MS"/>
                <a:cs typeface="Trebuchet MS"/>
              </a:rPr>
              <a:t>the tissue level?</a:t>
            </a:r>
            <a:endParaRPr sz="3600">
              <a:latin typeface="Trebuchet MS"/>
              <a:cs typeface="Trebuchet MS"/>
            </a:endParaRPr>
          </a:p>
          <a:p>
            <a:pPr marL="103505">
              <a:lnSpc>
                <a:spcPct val="100000"/>
              </a:lnSpc>
            </a:pPr>
            <a:r>
              <a:rPr sz="3600" spc="-5" dirty="0"/>
              <a:t>Organization of Connective</a:t>
            </a:r>
            <a:r>
              <a:rPr sz="3600" spc="-50" dirty="0"/>
              <a:t> </a:t>
            </a:r>
            <a:r>
              <a:rPr sz="3600" spc="-5" dirty="0"/>
              <a:t>Tissues</a:t>
            </a:r>
            <a:endParaRPr sz="3600"/>
          </a:p>
        </p:txBody>
      </p:sp>
      <p:sp>
        <p:nvSpPr>
          <p:cNvPr id="3" name="object 3"/>
          <p:cNvSpPr/>
          <p:nvPr/>
        </p:nvSpPr>
        <p:spPr>
          <a:xfrm>
            <a:off x="2506979" y="1983739"/>
            <a:ext cx="4121150" cy="44932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846059" y="6477000"/>
            <a:ext cx="79184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FFFFFF"/>
                </a:solidFill>
                <a:latin typeface="Trebuchet MS"/>
                <a:cs typeface="Trebuchet MS"/>
              </a:rPr>
              <a:t>Figure</a:t>
            </a:r>
            <a:r>
              <a:rPr sz="1200" spc="-5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Trebuchet MS"/>
                <a:cs typeface="Trebuchet MS"/>
              </a:rPr>
              <a:t>10–1</a:t>
            </a:r>
            <a:endParaRPr sz="1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24840" y="254000"/>
            <a:ext cx="7966709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Organization </a:t>
            </a:r>
            <a:r>
              <a:rPr dirty="0"/>
              <a:t>of </a:t>
            </a:r>
            <a:r>
              <a:rPr spc="-5" dirty="0"/>
              <a:t>Connective</a:t>
            </a:r>
            <a:r>
              <a:rPr spc="-50" dirty="0"/>
              <a:t> </a:t>
            </a:r>
            <a:r>
              <a:rPr spc="-5" dirty="0"/>
              <a:t>Tissues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06070" y="1083309"/>
            <a:ext cx="23876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•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6070" y="2573020"/>
            <a:ext cx="238760" cy="1203960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0"/>
              </a:spcBef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•</a:t>
            </a:r>
            <a:endParaRPr sz="320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•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6070" y="4794250"/>
            <a:ext cx="238760" cy="5130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•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3269" y="1101090"/>
            <a:ext cx="7795259" cy="52260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64465" marR="1129665">
              <a:lnSpc>
                <a:spcPct val="100000"/>
              </a:lnSpc>
              <a:spcBef>
                <a:spcPts val="100"/>
              </a:spcBef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Muscles have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3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layers of connective  tissues:</a:t>
            </a:r>
            <a:endParaRPr sz="3200">
              <a:latin typeface="Trebuchet MS"/>
              <a:cs typeface="Trebuchet MS"/>
            </a:endParaRPr>
          </a:p>
          <a:p>
            <a:pPr marL="541020" indent="-528955">
              <a:lnSpc>
                <a:spcPct val="100000"/>
              </a:lnSpc>
              <a:spcBef>
                <a:spcPts val="690"/>
              </a:spcBef>
              <a:buAutoNum type="arabicPeriod"/>
              <a:tabLst>
                <a:tab pos="541020" algn="l"/>
                <a:tab pos="541655" algn="l"/>
              </a:tabLst>
            </a:pPr>
            <a:r>
              <a:rPr sz="2800" spc="-10" dirty="0">
                <a:solidFill>
                  <a:srgbClr val="FFE917"/>
                </a:solidFill>
                <a:latin typeface="Trebuchet MS"/>
                <a:cs typeface="Trebuchet MS"/>
              </a:rPr>
              <a:t>Epimysium-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Exterior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collagen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layer</a:t>
            </a:r>
            <a:endParaRPr sz="2800">
              <a:latin typeface="Trebuchet MS"/>
              <a:cs typeface="Trebuchet MS"/>
            </a:endParaRPr>
          </a:p>
          <a:p>
            <a:pPr marL="164465">
              <a:lnSpc>
                <a:spcPct val="100000"/>
              </a:lnSpc>
              <a:spcBef>
                <a:spcPts val="800"/>
              </a:spcBef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Connected to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deep</a:t>
            </a:r>
            <a:r>
              <a:rPr sz="320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fascia</a:t>
            </a:r>
            <a:endParaRPr sz="3200">
              <a:latin typeface="Trebuchet MS"/>
              <a:cs typeface="Trebuchet MS"/>
            </a:endParaRPr>
          </a:p>
          <a:p>
            <a:pPr marL="164465">
              <a:lnSpc>
                <a:spcPct val="100000"/>
              </a:lnSpc>
              <a:spcBef>
                <a:spcPts val="800"/>
              </a:spcBef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Separates muscle from surrounding</a:t>
            </a:r>
            <a:r>
              <a:rPr sz="3200" spc="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tissue</a:t>
            </a:r>
            <a:endParaRPr sz="3200">
              <a:latin typeface="Trebuchet MS"/>
              <a:cs typeface="Trebuchet MS"/>
            </a:endParaRPr>
          </a:p>
          <a:p>
            <a:pPr marL="545465" marR="203200" indent="-533400">
              <a:lnSpc>
                <a:spcPct val="100000"/>
              </a:lnSpc>
              <a:spcBef>
                <a:spcPts val="690"/>
              </a:spcBef>
              <a:buAutoNum type="arabicPeriod" startAt="2"/>
              <a:tabLst>
                <a:tab pos="541020" algn="l"/>
                <a:tab pos="541655" algn="l"/>
              </a:tabLst>
            </a:pPr>
            <a:r>
              <a:rPr sz="2800" spc="-10" dirty="0">
                <a:solidFill>
                  <a:srgbClr val="FFE917"/>
                </a:solidFill>
                <a:latin typeface="Trebuchet MS"/>
                <a:cs typeface="Trebuchet MS"/>
              </a:rPr>
              <a:t>perimysium-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Surrounds muscle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fiber bundles 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(</a:t>
            </a:r>
            <a:r>
              <a:rPr sz="2800" spc="-10" dirty="0">
                <a:solidFill>
                  <a:srgbClr val="FFE917"/>
                </a:solidFill>
                <a:latin typeface="Trebuchet MS"/>
                <a:cs typeface="Trebuchet MS"/>
              </a:rPr>
              <a:t>fascicles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)</a:t>
            </a:r>
            <a:endParaRPr sz="2800">
              <a:latin typeface="Trebuchet MS"/>
              <a:cs typeface="Trebuchet MS"/>
            </a:endParaRPr>
          </a:p>
          <a:p>
            <a:pPr marL="164465" marR="5080">
              <a:lnSpc>
                <a:spcPct val="100000"/>
              </a:lnSpc>
              <a:spcBef>
                <a:spcPts val="800"/>
              </a:spcBef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Contains blood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vessel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and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nerve supply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to  fascicles</a:t>
            </a:r>
            <a:endParaRPr sz="3200">
              <a:latin typeface="Trebuchet MS"/>
              <a:cs typeface="Trebuchet MS"/>
            </a:endParaRPr>
          </a:p>
          <a:p>
            <a:pPr marL="541020" indent="-528955">
              <a:lnSpc>
                <a:spcPct val="100000"/>
              </a:lnSpc>
              <a:spcBef>
                <a:spcPts val="690"/>
              </a:spcBef>
              <a:buAutoNum type="arabicPeriod" startAt="3"/>
              <a:tabLst>
                <a:tab pos="541020" algn="l"/>
                <a:tab pos="541655" algn="l"/>
              </a:tabLst>
            </a:pPr>
            <a:r>
              <a:rPr sz="2800" spc="-10" dirty="0">
                <a:solidFill>
                  <a:srgbClr val="FFE917"/>
                </a:solidFill>
                <a:latin typeface="Trebuchet MS"/>
                <a:cs typeface="Trebuchet MS"/>
              </a:rPr>
              <a:t>endomysium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44800" y="863600"/>
            <a:ext cx="3453765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>
                <a:solidFill>
                  <a:srgbClr val="FFE917"/>
                </a:solidFill>
              </a:rPr>
              <a:t>3.</a:t>
            </a:r>
            <a:r>
              <a:rPr spc="-55" dirty="0">
                <a:solidFill>
                  <a:srgbClr val="FFE917"/>
                </a:solidFill>
              </a:rPr>
              <a:t> </a:t>
            </a:r>
            <a:r>
              <a:rPr spc="-10" dirty="0">
                <a:solidFill>
                  <a:srgbClr val="FFE917"/>
                </a:solidFill>
              </a:rPr>
              <a:t>Endomysium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3269" y="2015490"/>
            <a:ext cx="7009130" cy="31534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621030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Surrounds individual muscle cells  (muscle</a:t>
            </a:r>
            <a:r>
              <a:rPr sz="3200" spc="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dirty="0">
                <a:solidFill>
                  <a:srgbClr val="FFE917"/>
                </a:solidFill>
                <a:latin typeface="Trebuchet MS"/>
                <a:cs typeface="Trebuchet MS"/>
              </a:rPr>
              <a:t>fibers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)</a:t>
            </a:r>
            <a:endParaRPr sz="3200">
              <a:latin typeface="Trebuchet MS"/>
              <a:cs typeface="Trebuchet MS"/>
            </a:endParaRPr>
          </a:p>
          <a:p>
            <a:pPr marL="354965" marR="5080" indent="-342900">
              <a:lnSpc>
                <a:spcPct val="100000"/>
              </a:lnSpc>
              <a:spcBef>
                <a:spcPts val="790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Contains capillaries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and nerve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fibers  contacting muscle cells</a:t>
            </a:r>
            <a:endParaRPr sz="3200">
              <a:latin typeface="Trebuchet MS"/>
              <a:cs typeface="Trebuchet MS"/>
            </a:endParaRPr>
          </a:p>
          <a:p>
            <a:pPr marL="354965" marR="252095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Contains </a:t>
            </a:r>
            <a:r>
              <a:rPr sz="3200" spc="-5" dirty="0">
                <a:solidFill>
                  <a:srgbClr val="FFE917"/>
                </a:solidFill>
                <a:latin typeface="Trebuchet MS"/>
                <a:cs typeface="Trebuchet MS"/>
              </a:rPr>
              <a:t>satellite cells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(stem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cells) 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that repair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damage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3460" y="863600"/>
            <a:ext cx="4573270" cy="6350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10" dirty="0"/>
              <a:t>Muscle</a:t>
            </a:r>
            <a:r>
              <a:rPr spc="-45" dirty="0"/>
              <a:t> </a:t>
            </a:r>
            <a:r>
              <a:rPr spc="-10" dirty="0"/>
              <a:t>Attachments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3269" y="2015490"/>
            <a:ext cx="7203440" cy="3398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4965" marR="1271905" indent="-342900">
              <a:lnSpc>
                <a:spcPct val="100000"/>
              </a:lnSpc>
              <a:spcBef>
                <a:spcPts val="100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Endomysium, perimysium, and  epimysium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come</a:t>
            </a:r>
            <a:r>
              <a:rPr sz="32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together:</a:t>
            </a:r>
            <a:endParaRPr sz="3200">
              <a:latin typeface="Trebuchet MS"/>
              <a:cs typeface="Trebuchet MS"/>
            </a:endParaRPr>
          </a:p>
          <a:p>
            <a:pPr marL="755650" lvl="1" indent="-286385">
              <a:lnSpc>
                <a:spcPct val="100000"/>
              </a:lnSpc>
              <a:spcBef>
                <a:spcPts val="690"/>
              </a:spcBef>
              <a:buChar char="–"/>
              <a:tabLst>
                <a:tab pos="755650" algn="l"/>
                <a:tab pos="2557145" algn="l"/>
              </a:tabLst>
            </a:pP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at</a:t>
            </a:r>
            <a:r>
              <a:rPr sz="28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ends</a:t>
            </a:r>
            <a:r>
              <a:rPr sz="280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of	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muscles</a:t>
            </a:r>
            <a:endParaRPr sz="2800">
              <a:latin typeface="Trebuchet MS"/>
              <a:cs typeface="Trebuchet MS"/>
            </a:endParaRPr>
          </a:p>
          <a:p>
            <a:pPr marL="755015" marR="5080" lvl="1" indent="-285750">
              <a:lnSpc>
                <a:spcPct val="100000"/>
              </a:lnSpc>
              <a:spcBef>
                <a:spcPts val="700"/>
              </a:spcBef>
              <a:buChar char="–"/>
              <a:tabLst>
                <a:tab pos="755650" algn="l"/>
              </a:tabLst>
            </a:pP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to form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connective tissue attachment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to  bone</a:t>
            </a:r>
            <a:r>
              <a:rPr sz="2800" spc="-2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matrix</a:t>
            </a:r>
            <a:endParaRPr sz="2800">
              <a:latin typeface="Trebuchet MS"/>
              <a:cs typeface="Trebuchet MS"/>
            </a:endParaRPr>
          </a:p>
          <a:p>
            <a:pPr marL="755015" marR="668020" lvl="1" indent="-285750">
              <a:lnSpc>
                <a:spcPct val="100000"/>
              </a:lnSpc>
              <a:spcBef>
                <a:spcPts val="690"/>
              </a:spcBef>
              <a:buFont typeface="Trebuchet MS"/>
              <a:buChar char="–"/>
              <a:tabLst>
                <a:tab pos="755650" algn="l"/>
              </a:tabLst>
            </a:pPr>
            <a:r>
              <a:rPr sz="2800" i="1" spc="-5" dirty="0">
                <a:solidFill>
                  <a:srgbClr val="FFFFFF"/>
                </a:solidFill>
                <a:latin typeface="Trebuchet MS"/>
                <a:cs typeface="Trebuchet MS"/>
              </a:rPr>
              <a:t>i.e., </a:t>
            </a:r>
            <a:r>
              <a:rPr sz="2800" spc="-5" dirty="0">
                <a:solidFill>
                  <a:srgbClr val="FFE917"/>
                </a:solidFill>
                <a:latin typeface="Trebuchet MS"/>
                <a:cs typeface="Trebuchet MS"/>
              </a:rPr>
              <a:t>tendon </a:t>
            </a:r>
            <a:r>
              <a:rPr sz="2800" spc="-5" dirty="0">
                <a:solidFill>
                  <a:srgbClr val="FFFFFF"/>
                </a:solidFill>
                <a:latin typeface="Trebuchet MS"/>
                <a:cs typeface="Trebuchet MS"/>
              </a:rPr>
              <a:t>(bundle) </a:t>
            </a:r>
            <a:r>
              <a:rPr sz="2800" dirty="0">
                <a:solidFill>
                  <a:srgbClr val="FFFFFF"/>
                </a:solidFill>
                <a:latin typeface="Trebuchet MS"/>
                <a:cs typeface="Trebuchet MS"/>
              </a:rPr>
              <a:t>or </a:t>
            </a:r>
            <a:r>
              <a:rPr sz="2800" spc="-10" dirty="0">
                <a:solidFill>
                  <a:srgbClr val="FFE917"/>
                </a:solidFill>
                <a:latin typeface="Trebuchet MS"/>
                <a:cs typeface="Trebuchet MS"/>
              </a:rPr>
              <a:t>aponeurosis </a:t>
            </a:r>
            <a:r>
              <a:rPr sz="2800" spc="-10" dirty="0">
                <a:solidFill>
                  <a:srgbClr val="FFFFFF"/>
                </a:solidFill>
                <a:latin typeface="Trebuchet MS"/>
                <a:cs typeface="Trebuchet MS"/>
              </a:rPr>
              <a:t> (sheet)</a:t>
            </a:r>
            <a:endParaRPr sz="28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21689" y="109220"/>
            <a:ext cx="7492365" cy="2219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620" algn="ctr">
              <a:lnSpc>
                <a:spcPct val="100000"/>
              </a:lnSpc>
              <a:spcBef>
                <a:spcPts val="100"/>
              </a:spcBef>
            </a:pPr>
            <a:r>
              <a:rPr sz="3600" spc="-5" dirty="0"/>
              <a:t>Nerves</a:t>
            </a:r>
            <a:endParaRPr sz="3600"/>
          </a:p>
          <a:p>
            <a:pPr marL="12700" marR="5080" indent="2540" algn="ctr">
              <a:lnSpc>
                <a:spcPct val="100000"/>
              </a:lnSpc>
            </a:pPr>
            <a:r>
              <a:rPr sz="3600" spc="-5" dirty="0"/>
              <a:t>Skeletal muscles </a:t>
            </a:r>
            <a:r>
              <a:rPr sz="3600" dirty="0"/>
              <a:t>are </a:t>
            </a:r>
            <a:r>
              <a:rPr sz="3600" spc="-5" dirty="0"/>
              <a:t>voluntary  muscles, controlled by nerves of</a:t>
            </a:r>
            <a:r>
              <a:rPr sz="3600" spc="-75" dirty="0"/>
              <a:t> </a:t>
            </a:r>
            <a:r>
              <a:rPr sz="3600" spc="-10" dirty="0"/>
              <a:t>the  </a:t>
            </a:r>
            <a:r>
              <a:rPr sz="3600" spc="-5" dirty="0"/>
              <a:t>central nervous</a:t>
            </a:r>
            <a:r>
              <a:rPr sz="3600" spc="-40" dirty="0"/>
              <a:t> </a:t>
            </a:r>
            <a:r>
              <a:rPr sz="3600" spc="-5" dirty="0"/>
              <a:t>system</a:t>
            </a:r>
            <a:endParaRPr sz="3600"/>
          </a:p>
        </p:txBody>
      </p:sp>
      <p:sp>
        <p:nvSpPr>
          <p:cNvPr id="3" name="object 3"/>
          <p:cNvSpPr txBox="1"/>
          <p:nvPr/>
        </p:nvSpPr>
        <p:spPr>
          <a:xfrm>
            <a:off x="77469" y="2959100"/>
            <a:ext cx="8764270" cy="2970530"/>
          </a:xfrm>
          <a:prstGeom prst="rect">
            <a:avLst/>
          </a:prstGeom>
        </p:spPr>
        <p:txBody>
          <a:bodyPr vert="horz" wrap="square" lIns="0" tIns="114300" rIns="0" bIns="0" rtlCol="0">
            <a:spAutoFit/>
          </a:bodyPr>
          <a:lstStyle/>
          <a:p>
            <a:pPr marL="3670300">
              <a:lnSpc>
                <a:spcPct val="100000"/>
              </a:lnSpc>
              <a:spcBef>
                <a:spcPts val="900"/>
              </a:spcBef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Blood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Vessels</a:t>
            </a:r>
            <a:endParaRPr sz="3200">
              <a:latin typeface="Trebuchet MS"/>
              <a:cs typeface="Trebuchet MS"/>
            </a:endParaRPr>
          </a:p>
          <a:p>
            <a:pPr marL="355600" indent="-342900">
              <a:lnSpc>
                <a:spcPct val="100000"/>
              </a:lnSpc>
              <a:spcBef>
                <a:spcPts val="800"/>
              </a:spcBef>
              <a:buChar char="•"/>
              <a:tabLst>
                <a:tab pos="35560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Muscles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have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extensive vascular systems</a:t>
            </a:r>
            <a:r>
              <a:rPr sz="3200" spc="-1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that:</a:t>
            </a:r>
            <a:endParaRPr sz="3200">
              <a:latin typeface="Trebuchet MS"/>
              <a:cs typeface="Trebuchet MS"/>
            </a:endParaRPr>
          </a:p>
          <a:p>
            <a:pPr marL="755650" lvl="1" indent="-285750">
              <a:lnSpc>
                <a:spcPct val="100000"/>
              </a:lnSpc>
              <a:spcBef>
                <a:spcPts val="800"/>
              </a:spcBef>
              <a:buChar char="–"/>
              <a:tabLst>
                <a:tab pos="75565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supply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large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amounts </a:t>
            </a:r>
            <a:r>
              <a:rPr sz="3200" dirty="0">
                <a:solidFill>
                  <a:srgbClr val="FFFFFF"/>
                </a:solidFill>
                <a:latin typeface="Trebuchet MS"/>
                <a:cs typeface="Trebuchet MS"/>
              </a:rPr>
              <a:t>of</a:t>
            </a:r>
            <a:r>
              <a:rPr sz="3200" spc="-3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oxygen</a:t>
            </a:r>
            <a:endParaRPr sz="3200">
              <a:latin typeface="Trebuchet MS"/>
              <a:cs typeface="Trebuchet MS"/>
            </a:endParaRPr>
          </a:p>
          <a:p>
            <a:pPr marL="755650" lvl="1" indent="-285750">
              <a:lnSpc>
                <a:spcPct val="100000"/>
              </a:lnSpc>
              <a:spcBef>
                <a:spcPts val="790"/>
              </a:spcBef>
              <a:buChar char="–"/>
              <a:tabLst>
                <a:tab pos="75565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supply</a:t>
            </a:r>
            <a:r>
              <a:rPr sz="3200" spc="-15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nutrients</a:t>
            </a:r>
            <a:endParaRPr sz="3200">
              <a:latin typeface="Trebuchet MS"/>
              <a:cs typeface="Trebuchet MS"/>
            </a:endParaRPr>
          </a:p>
          <a:p>
            <a:pPr marL="755650" lvl="1" indent="-285750">
              <a:lnSpc>
                <a:spcPct val="100000"/>
              </a:lnSpc>
              <a:spcBef>
                <a:spcPts val="800"/>
              </a:spcBef>
              <a:buChar char="–"/>
              <a:tabLst>
                <a:tab pos="755650" algn="l"/>
              </a:tabLst>
            </a:pP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carry away</a:t>
            </a:r>
            <a:r>
              <a:rPr sz="3200" spc="-20" dirty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sz="3200" spc="-5" dirty="0">
                <a:solidFill>
                  <a:srgbClr val="FFFFFF"/>
                </a:solidFill>
                <a:latin typeface="Trebuchet MS"/>
                <a:cs typeface="Trebuchet MS"/>
              </a:rPr>
              <a:t>wastes</a:t>
            </a:r>
            <a:endParaRPr sz="320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793</Words>
  <Application>Microsoft Office PowerPoint</Application>
  <PresentationFormat>On-screen Show (4:3)</PresentationFormat>
  <Paragraphs>166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Muscle Tissue</vt:lpstr>
      <vt:lpstr>Muscle Tissue</vt:lpstr>
      <vt:lpstr>Skeletal Muscles- Organs of skeletal muscle tissue</vt:lpstr>
      <vt:lpstr>6 Functions of Skeletal Muscles</vt:lpstr>
      <vt:lpstr>How is muscle tissue organized at  the tissue level? Organization of Connective Tissues</vt:lpstr>
      <vt:lpstr>Organization of Connective Tissues</vt:lpstr>
      <vt:lpstr>3. Endomysium</vt:lpstr>
      <vt:lpstr>Muscle Attachments</vt:lpstr>
      <vt:lpstr>Nerves Skeletal muscles are voluntary  muscles, controlled by nerves of the  central nervous system</vt:lpstr>
      <vt:lpstr>What are the characteristics  of skeletal muscle fibers?</vt:lpstr>
      <vt:lpstr>Skeletal Muscle Fibers</vt:lpstr>
      <vt:lpstr>Organization of  Skeletal Muscle Fibers</vt:lpstr>
      <vt:lpstr>The Sarcolemma</vt:lpstr>
      <vt:lpstr>Transverse Tubules (T tubules)</vt:lpstr>
      <vt:lpstr>Muscle Striations</vt:lpstr>
      <vt:lpstr>Level 1: Skeletal Muscle</vt:lpstr>
      <vt:lpstr>Muscle Contraction</vt:lpstr>
      <vt:lpstr>Troponin and Tropomyosin</vt:lpstr>
      <vt:lpstr>Mysosin Action</vt:lpstr>
      <vt:lpstr>Skeletal Muscle Contraction</vt:lpstr>
      <vt:lpstr>The Process of Contraction</vt:lpstr>
      <vt:lpstr>5 Steps of the Contraction Cycle</vt:lpstr>
      <vt:lpstr>Relaxation</vt:lpstr>
      <vt:lpstr>What are the structural and  functional differences between  skeletal muscle fibers and  cardiac muscle cells?</vt:lpstr>
      <vt:lpstr>Structure of Cardiac Tissue</vt:lpstr>
      <vt:lpstr>7 Characteristics of Cardiocytes</vt:lpstr>
      <vt:lpstr>7 Characteristics of Cardiocytes</vt:lpstr>
      <vt:lpstr>4 Functions of Cardiac Tissue</vt:lpstr>
      <vt:lpstr>Role of Smooth Muscle in Body  Systems</vt:lpstr>
      <vt:lpstr>Structure of Smooth Muscle</vt:lpstr>
      <vt:lpstr>8 Characteristics of  Smooth Muscle Cells</vt:lpstr>
      <vt:lpstr>8 Characteristics of  Smooth Muscle Cells</vt:lpstr>
      <vt:lpstr>Functional Characteristics  of Smooth Muscle</vt:lpstr>
      <vt:lpstr>END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Muscle Tissue</dc:title>
  <dc:creator>Dr.Mpili</dc:creator>
  <cp:lastModifiedBy>Dr.Mpili</cp:lastModifiedBy>
  <cp:revision>4</cp:revision>
  <dcterms:created xsi:type="dcterms:W3CDTF">2020-11-09T13:23:43Z</dcterms:created>
  <dcterms:modified xsi:type="dcterms:W3CDTF">2020-12-04T09:09:28Z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2013-09-18T00:00:00Z</vt:filetime>
  </property>
  <property fmtid="{D5CDD505-2E9C-101B-9397-08002B2CF9AE}" pid="3" name="Creator">
    <vt:lpwstr>pdftk 1.44 - www.pdftk.com</vt:lpwstr>
  </property>
  <property fmtid="{D5CDD505-2E9C-101B-9397-08002B2CF9AE}" pid="4" name="LastSaved">
    <vt:filetime>2020-11-09T00:00:00Z</vt:filetime>
  </property>
</Properties>
</file>