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4"/>
  </p:notesMasterIdLst>
  <p:sldIdLst>
    <p:sldId id="291" r:id="rId2"/>
    <p:sldId id="292" r:id="rId3"/>
    <p:sldId id="277" r:id="rId4"/>
    <p:sldId id="294" r:id="rId5"/>
    <p:sldId id="293" r:id="rId6"/>
    <p:sldId id="280" r:id="rId7"/>
    <p:sldId id="281" r:id="rId8"/>
    <p:sldId id="282" r:id="rId9"/>
    <p:sldId id="283" r:id="rId10"/>
    <p:sldId id="284" r:id="rId11"/>
    <p:sldId id="285" r:id="rId12"/>
    <p:sldId id="279" r:id="rId13"/>
    <p:sldId id="286" r:id="rId14"/>
    <p:sldId id="287" r:id="rId15"/>
    <p:sldId id="278" r:id="rId16"/>
    <p:sldId id="266" r:id="rId17"/>
    <p:sldId id="259" r:id="rId18"/>
    <p:sldId id="261" r:id="rId19"/>
    <p:sldId id="289" r:id="rId20"/>
    <p:sldId id="274" r:id="rId21"/>
    <p:sldId id="288" r:id="rId22"/>
    <p:sldId id="258" r:id="rId23"/>
    <p:sldId id="290" r:id="rId24"/>
    <p:sldId id="260" r:id="rId25"/>
    <p:sldId id="275" r:id="rId26"/>
    <p:sldId id="262" r:id="rId27"/>
    <p:sldId id="295" r:id="rId28"/>
    <p:sldId id="296" r:id="rId29"/>
    <p:sldId id="276" r:id="rId30"/>
    <p:sldId id="297" r:id="rId31"/>
    <p:sldId id="298" r:id="rId32"/>
    <p:sldId id="299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FD23B0-AE52-46B8-A624-4E4C3E470FB6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F690ED9B-2BCE-42B5-A5D8-1D847E6534BB}">
      <dgm:prSet phldrT="[Text]"/>
      <dgm:spPr/>
      <dgm:t>
        <a:bodyPr/>
        <a:lstStyle/>
        <a:p>
          <a:r>
            <a:rPr lang="en-US" dirty="0" err="1" smtClean="0">
              <a:solidFill>
                <a:schemeClr val="bg1">
                  <a:lumMod val="95000"/>
                  <a:lumOff val="5000"/>
                </a:schemeClr>
              </a:solidFill>
            </a:rPr>
            <a:t>Syi’ar</a:t>
          </a:r>
          <a:r>
            <a:rPr lang="en-US" dirty="0" smtClean="0">
              <a:solidFill>
                <a:schemeClr val="bg1">
                  <a:lumMod val="95000"/>
                  <a:lumOff val="5000"/>
                </a:schemeClr>
              </a:solidFill>
            </a:rPr>
            <a:t> </a:t>
          </a:r>
          <a:r>
            <a:rPr lang="en-US" dirty="0" err="1" smtClean="0">
              <a:solidFill>
                <a:schemeClr val="bg1">
                  <a:lumMod val="95000"/>
                  <a:lumOff val="5000"/>
                </a:schemeClr>
              </a:solidFill>
            </a:rPr>
            <a:t>pasif</a:t>
          </a:r>
          <a:endParaRPr lang="en-US" dirty="0">
            <a:solidFill>
              <a:schemeClr val="bg1">
                <a:lumMod val="95000"/>
                <a:lumOff val="5000"/>
              </a:schemeClr>
            </a:solidFill>
          </a:endParaRPr>
        </a:p>
      </dgm:t>
    </dgm:pt>
    <dgm:pt modelId="{079938D3-56AE-4A40-A265-83F7ED793DD7}" type="parTrans" cxnId="{6C29892F-8840-4D77-8DAD-44EC9FC588DA}">
      <dgm:prSet/>
      <dgm:spPr/>
      <dgm:t>
        <a:bodyPr/>
        <a:lstStyle/>
        <a:p>
          <a:endParaRPr lang="en-US"/>
        </a:p>
      </dgm:t>
    </dgm:pt>
    <dgm:pt modelId="{66D692F9-D96B-4272-8539-58CA65379394}" type="sibTrans" cxnId="{6C29892F-8840-4D77-8DAD-44EC9FC588DA}">
      <dgm:prSet/>
      <dgm:spPr/>
      <dgm:t>
        <a:bodyPr/>
        <a:lstStyle/>
        <a:p>
          <a:endParaRPr lang="en-US"/>
        </a:p>
      </dgm:t>
    </dgm:pt>
    <dgm:pt modelId="{B6B8789F-4072-4AB7-B310-9F2CD85B1F0E}">
      <dgm:prSet phldrT="[Text]"/>
      <dgm:spPr/>
      <dgm:t>
        <a:bodyPr/>
        <a:lstStyle/>
        <a:p>
          <a:r>
            <a:rPr lang="en-US" dirty="0" err="1" smtClean="0">
              <a:solidFill>
                <a:schemeClr val="bg1">
                  <a:lumMod val="95000"/>
                  <a:lumOff val="5000"/>
                </a:schemeClr>
              </a:solidFill>
            </a:rPr>
            <a:t>Syi’ar</a:t>
          </a:r>
          <a:r>
            <a:rPr lang="en-US" dirty="0" smtClean="0">
              <a:solidFill>
                <a:schemeClr val="bg1">
                  <a:lumMod val="95000"/>
                  <a:lumOff val="5000"/>
                </a:schemeClr>
              </a:solidFill>
            </a:rPr>
            <a:t> </a:t>
          </a:r>
          <a:r>
            <a:rPr lang="en-US" dirty="0" err="1" smtClean="0">
              <a:solidFill>
                <a:schemeClr val="bg1">
                  <a:lumMod val="95000"/>
                  <a:lumOff val="5000"/>
                </a:schemeClr>
              </a:solidFill>
            </a:rPr>
            <a:t>kultural</a:t>
          </a:r>
          <a:endParaRPr lang="en-US" dirty="0">
            <a:solidFill>
              <a:schemeClr val="bg1">
                <a:lumMod val="95000"/>
                <a:lumOff val="5000"/>
              </a:schemeClr>
            </a:solidFill>
          </a:endParaRPr>
        </a:p>
      </dgm:t>
    </dgm:pt>
    <dgm:pt modelId="{4A6E4C49-A48E-498C-8698-E6AEDA7C2918}" type="parTrans" cxnId="{6A22B1D4-1D0D-4694-89A8-3A28C42974D0}">
      <dgm:prSet/>
      <dgm:spPr/>
      <dgm:t>
        <a:bodyPr/>
        <a:lstStyle/>
        <a:p>
          <a:endParaRPr lang="en-US"/>
        </a:p>
      </dgm:t>
    </dgm:pt>
    <dgm:pt modelId="{08E16862-0522-44F2-A164-FB77C3EA1368}" type="sibTrans" cxnId="{6A22B1D4-1D0D-4694-89A8-3A28C42974D0}">
      <dgm:prSet/>
      <dgm:spPr/>
      <dgm:t>
        <a:bodyPr/>
        <a:lstStyle/>
        <a:p>
          <a:endParaRPr lang="en-US"/>
        </a:p>
      </dgm:t>
    </dgm:pt>
    <dgm:pt modelId="{709D0073-D97A-4954-A1B0-922A02B1E405}">
      <dgm:prSet phldrT="[Text]"/>
      <dgm:spPr/>
      <dgm:t>
        <a:bodyPr/>
        <a:lstStyle/>
        <a:p>
          <a:r>
            <a:rPr lang="en-US" dirty="0" err="1" smtClean="0">
              <a:solidFill>
                <a:schemeClr val="bg1">
                  <a:lumMod val="95000"/>
                  <a:lumOff val="5000"/>
                </a:schemeClr>
              </a:solidFill>
            </a:rPr>
            <a:t>Syi’ar</a:t>
          </a:r>
          <a:r>
            <a:rPr lang="en-US" dirty="0" smtClean="0">
              <a:solidFill>
                <a:schemeClr val="bg1">
                  <a:lumMod val="95000"/>
                  <a:lumOff val="5000"/>
                </a:schemeClr>
              </a:solidFill>
            </a:rPr>
            <a:t> </a:t>
          </a:r>
          <a:r>
            <a:rPr lang="en-US" dirty="0" err="1" smtClean="0">
              <a:solidFill>
                <a:schemeClr val="bg1">
                  <a:lumMod val="95000"/>
                  <a:lumOff val="5000"/>
                </a:schemeClr>
              </a:solidFill>
            </a:rPr>
            <a:t>aktif</a:t>
          </a:r>
          <a:endParaRPr lang="en-US" dirty="0">
            <a:solidFill>
              <a:schemeClr val="bg1">
                <a:lumMod val="95000"/>
                <a:lumOff val="5000"/>
              </a:schemeClr>
            </a:solidFill>
          </a:endParaRPr>
        </a:p>
      </dgm:t>
    </dgm:pt>
    <dgm:pt modelId="{FFE39670-D685-43FC-A273-824BE126C7E1}" type="parTrans" cxnId="{B7523779-3448-40A2-BFC8-9616EFC127AC}">
      <dgm:prSet/>
      <dgm:spPr/>
      <dgm:t>
        <a:bodyPr/>
        <a:lstStyle/>
        <a:p>
          <a:endParaRPr lang="en-US"/>
        </a:p>
      </dgm:t>
    </dgm:pt>
    <dgm:pt modelId="{240EA3CF-71E1-4EC7-A87A-582BB317EAE2}" type="sibTrans" cxnId="{B7523779-3448-40A2-BFC8-9616EFC127AC}">
      <dgm:prSet/>
      <dgm:spPr/>
      <dgm:t>
        <a:bodyPr/>
        <a:lstStyle/>
        <a:p>
          <a:endParaRPr lang="en-US"/>
        </a:p>
      </dgm:t>
    </dgm:pt>
    <dgm:pt modelId="{3134AE08-A83E-475A-B374-8F232ABAE18C}" type="pres">
      <dgm:prSet presAssocID="{EDFD23B0-AE52-46B8-A624-4E4C3E470FB6}" presName="compositeShape" presStyleCnt="0">
        <dgm:presLayoutVars>
          <dgm:chMax val="7"/>
          <dgm:dir/>
          <dgm:resizeHandles val="exact"/>
        </dgm:presLayoutVars>
      </dgm:prSet>
      <dgm:spPr/>
    </dgm:pt>
    <dgm:pt modelId="{5375366B-02F9-4E84-85F7-C3F407FFDAD6}" type="pres">
      <dgm:prSet presAssocID="{EDFD23B0-AE52-46B8-A624-4E4C3E470FB6}" presName="wedge1" presStyleLbl="node1" presStyleIdx="0" presStyleCnt="3" custLinFactNeighborX="2235" custLinFactNeighborY="5017"/>
      <dgm:spPr/>
      <dgm:t>
        <a:bodyPr/>
        <a:lstStyle/>
        <a:p>
          <a:endParaRPr lang="en-US"/>
        </a:p>
      </dgm:t>
    </dgm:pt>
    <dgm:pt modelId="{1F4E57F4-CFAB-42FD-909A-E0CB83F49372}" type="pres">
      <dgm:prSet presAssocID="{EDFD23B0-AE52-46B8-A624-4E4C3E470FB6}" presName="dummy1a" presStyleCnt="0"/>
      <dgm:spPr/>
    </dgm:pt>
    <dgm:pt modelId="{F161E0EC-2DA7-48D9-9580-ADCB3ED6A752}" type="pres">
      <dgm:prSet presAssocID="{EDFD23B0-AE52-46B8-A624-4E4C3E470FB6}" presName="dummy1b" presStyleCnt="0"/>
      <dgm:spPr/>
    </dgm:pt>
    <dgm:pt modelId="{847D857D-2FAE-45D4-8BE8-638F9F708B08}" type="pres">
      <dgm:prSet presAssocID="{EDFD23B0-AE52-46B8-A624-4E4C3E470FB6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2F28AE-94AC-41DC-9334-4B085C39B391}" type="pres">
      <dgm:prSet presAssocID="{EDFD23B0-AE52-46B8-A624-4E4C3E470FB6}" presName="wedge2" presStyleLbl="node1" presStyleIdx="1" presStyleCnt="3" custLinFactNeighborX="43" custLinFactNeighborY="9949"/>
      <dgm:spPr/>
      <dgm:t>
        <a:bodyPr/>
        <a:lstStyle/>
        <a:p>
          <a:endParaRPr lang="en-US"/>
        </a:p>
      </dgm:t>
    </dgm:pt>
    <dgm:pt modelId="{8442E583-A76F-4F4B-A301-0BE81F1B69AA}" type="pres">
      <dgm:prSet presAssocID="{EDFD23B0-AE52-46B8-A624-4E4C3E470FB6}" presName="dummy2a" presStyleCnt="0"/>
      <dgm:spPr/>
    </dgm:pt>
    <dgm:pt modelId="{1D6B24AF-B7A4-4DB9-9031-BE92F626EAB8}" type="pres">
      <dgm:prSet presAssocID="{EDFD23B0-AE52-46B8-A624-4E4C3E470FB6}" presName="dummy2b" presStyleCnt="0"/>
      <dgm:spPr/>
    </dgm:pt>
    <dgm:pt modelId="{8A3B655C-26EB-4396-A298-05694184FB72}" type="pres">
      <dgm:prSet presAssocID="{EDFD23B0-AE52-46B8-A624-4E4C3E470FB6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5F3357-DFDF-4B03-A2A3-1BCBA05BB5CA}" type="pres">
      <dgm:prSet presAssocID="{EDFD23B0-AE52-46B8-A624-4E4C3E470FB6}" presName="wedge3" presStyleLbl="node1" presStyleIdx="2" presStyleCnt="3" custLinFactNeighborX="-4275" custLinFactNeighborY="5017"/>
      <dgm:spPr/>
      <dgm:t>
        <a:bodyPr/>
        <a:lstStyle/>
        <a:p>
          <a:endParaRPr lang="en-US"/>
        </a:p>
      </dgm:t>
    </dgm:pt>
    <dgm:pt modelId="{4D68FD9E-5B3E-4C70-B37B-DF1451F489F8}" type="pres">
      <dgm:prSet presAssocID="{EDFD23B0-AE52-46B8-A624-4E4C3E470FB6}" presName="dummy3a" presStyleCnt="0"/>
      <dgm:spPr/>
    </dgm:pt>
    <dgm:pt modelId="{2D5BD3FC-2A17-498A-843B-BDA3552ADF01}" type="pres">
      <dgm:prSet presAssocID="{EDFD23B0-AE52-46B8-A624-4E4C3E470FB6}" presName="dummy3b" presStyleCnt="0"/>
      <dgm:spPr/>
    </dgm:pt>
    <dgm:pt modelId="{1471CC75-5BC5-441C-B8ED-E1CB4B94DE5B}" type="pres">
      <dgm:prSet presAssocID="{EDFD23B0-AE52-46B8-A624-4E4C3E470FB6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059FE0-4A61-424B-99BF-DB3A5D12362E}" type="pres">
      <dgm:prSet presAssocID="{66D692F9-D96B-4272-8539-58CA65379394}" presName="arrowWedge1" presStyleLbl="fgSibTrans2D1" presStyleIdx="0" presStyleCnt="3"/>
      <dgm:spPr/>
    </dgm:pt>
    <dgm:pt modelId="{3A6B3787-F216-4002-B652-EF8895E9F046}" type="pres">
      <dgm:prSet presAssocID="{08E16862-0522-44F2-A164-FB77C3EA1368}" presName="arrowWedge2" presStyleLbl="fgSibTrans2D1" presStyleIdx="1" presStyleCnt="3"/>
      <dgm:spPr/>
    </dgm:pt>
    <dgm:pt modelId="{AA072C4D-D2E6-47CE-8A4A-11FA9A8BDD26}" type="pres">
      <dgm:prSet presAssocID="{240EA3CF-71E1-4EC7-A87A-582BB317EAE2}" presName="arrowWedge3" presStyleLbl="fgSibTrans2D1" presStyleIdx="2" presStyleCnt="3"/>
      <dgm:spPr/>
    </dgm:pt>
  </dgm:ptLst>
  <dgm:cxnLst>
    <dgm:cxn modelId="{9C1AD42B-32D0-41E8-BC0C-E0E954E72973}" type="presOf" srcId="{B6B8789F-4072-4AB7-B310-9F2CD85B1F0E}" destId="{8A3B655C-26EB-4396-A298-05694184FB72}" srcOrd="1" destOrd="0" presId="urn:microsoft.com/office/officeart/2005/8/layout/cycle8"/>
    <dgm:cxn modelId="{848D32E2-5CA0-4C41-BE3B-B045F2F79A11}" type="presOf" srcId="{F690ED9B-2BCE-42B5-A5D8-1D847E6534BB}" destId="{5375366B-02F9-4E84-85F7-C3F407FFDAD6}" srcOrd="0" destOrd="0" presId="urn:microsoft.com/office/officeart/2005/8/layout/cycle8"/>
    <dgm:cxn modelId="{6ED7DD29-1104-4FD3-8F63-62536C2AB635}" type="presOf" srcId="{F690ED9B-2BCE-42B5-A5D8-1D847E6534BB}" destId="{847D857D-2FAE-45D4-8BE8-638F9F708B08}" srcOrd="1" destOrd="0" presId="urn:microsoft.com/office/officeart/2005/8/layout/cycle8"/>
    <dgm:cxn modelId="{16C6CD9A-3202-48BD-8BAC-DE9DC6044134}" type="presOf" srcId="{709D0073-D97A-4954-A1B0-922A02B1E405}" destId="{1471CC75-5BC5-441C-B8ED-E1CB4B94DE5B}" srcOrd="1" destOrd="0" presId="urn:microsoft.com/office/officeart/2005/8/layout/cycle8"/>
    <dgm:cxn modelId="{37820E60-DE07-45D9-BAEA-128566E4EA23}" type="presOf" srcId="{EDFD23B0-AE52-46B8-A624-4E4C3E470FB6}" destId="{3134AE08-A83E-475A-B374-8F232ABAE18C}" srcOrd="0" destOrd="0" presId="urn:microsoft.com/office/officeart/2005/8/layout/cycle8"/>
    <dgm:cxn modelId="{6A22B1D4-1D0D-4694-89A8-3A28C42974D0}" srcId="{EDFD23B0-AE52-46B8-A624-4E4C3E470FB6}" destId="{B6B8789F-4072-4AB7-B310-9F2CD85B1F0E}" srcOrd="1" destOrd="0" parTransId="{4A6E4C49-A48E-498C-8698-E6AEDA7C2918}" sibTransId="{08E16862-0522-44F2-A164-FB77C3EA1368}"/>
    <dgm:cxn modelId="{6C29892F-8840-4D77-8DAD-44EC9FC588DA}" srcId="{EDFD23B0-AE52-46B8-A624-4E4C3E470FB6}" destId="{F690ED9B-2BCE-42B5-A5D8-1D847E6534BB}" srcOrd="0" destOrd="0" parTransId="{079938D3-56AE-4A40-A265-83F7ED793DD7}" sibTransId="{66D692F9-D96B-4272-8539-58CA65379394}"/>
    <dgm:cxn modelId="{787A2C42-50AB-4134-A5D1-CDF4198A482A}" type="presOf" srcId="{709D0073-D97A-4954-A1B0-922A02B1E405}" destId="{985F3357-DFDF-4B03-A2A3-1BCBA05BB5CA}" srcOrd="0" destOrd="0" presId="urn:microsoft.com/office/officeart/2005/8/layout/cycle8"/>
    <dgm:cxn modelId="{209271E6-000D-45EB-80CB-65BAF182857C}" type="presOf" srcId="{B6B8789F-4072-4AB7-B310-9F2CD85B1F0E}" destId="{9C2F28AE-94AC-41DC-9334-4B085C39B391}" srcOrd="0" destOrd="0" presId="urn:microsoft.com/office/officeart/2005/8/layout/cycle8"/>
    <dgm:cxn modelId="{B7523779-3448-40A2-BFC8-9616EFC127AC}" srcId="{EDFD23B0-AE52-46B8-A624-4E4C3E470FB6}" destId="{709D0073-D97A-4954-A1B0-922A02B1E405}" srcOrd="2" destOrd="0" parTransId="{FFE39670-D685-43FC-A273-824BE126C7E1}" sibTransId="{240EA3CF-71E1-4EC7-A87A-582BB317EAE2}"/>
    <dgm:cxn modelId="{91005862-5441-4AD5-9DC7-3D01D70E4BF9}" type="presParOf" srcId="{3134AE08-A83E-475A-B374-8F232ABAE18C}" destId="{5375366B-02F9-4E84-85F7-C3F407FFDAD6}" srcOrd="0" destOrd="0" presId="urn:microsoft.com/office/officeart/2005/8/layout/cycle8"/>
    <dgm:cxn modelId="{29585191-251E-4D47-B614-96B9E23C6DD3}" type="presParOf" srcId="{3134AE08-A83E-475A-B374-8F232ABAE18C}" destId="{1F4E57F4-CFAB-42FD-909A-E0CB83F49372}" srcOrd="1" destOrd="0" presId="urn:microsoft.com/office/officeart/2005/8/layout/cycle8"/>
    <dgm:cxn modelId="{2F67AFBC-F8FF-4122-8205-91456BE005E1}" type="presParOf" srcId="{3134AE08-A83E-475A-B374-8F232ABAE18C}" destId="{F161E0EC-2DA7-48D9-9580-ADCB3ED6A752}" srcOrd="2" destOrd="0" presId="urn:microsoft.com/office/officeart/2005/8/layout/cycle8"/>
    <dgm:cxn modelId="{C195306B-DB57-423C-A638-549A269EA34A}" type="presParOf" srcId="{3134AE08-A83E-475A-B374-8F232ABAE18C}" destId="{847D857D-2FAE-45D4-8BE8-638F9F708B08}" srcOrd="3" destOrd="0" presId="urn:microsoft.com/office/officeart/2005/8/layout/cycle8"/>
    <dgm:cxn modelId="{F2A7CD3D-615F-4068-AD3A-E9E3731EAEB4}" type="presParOf" srcId="{3134AE08-A83E-475A-B374-8F232ABAE18C}" destId="{9C2F28AE-94AC-41DC-9334-4B085C39B391}" srcOrd="4" destOrd="0" presId="urn:microsoft.com/office/officeart/2005/8/layout/cycle8"/>
    <dgm:cxn modelId="{DA9EE6B7-58B9-4640-AA2D-982EEC6891BE}" type="presParOf" srcId="{3134AE08-A83E-475A-B374-8F232ABAE18C}" destId="{8442E583-A76F-4F4B-A301-0BE81F1B69AA}" srcOrd="5" destOrd="0" presId="urn:microsoft.com/office/officeart/2005/8/layout/cycle8"/>
    <dgm:cxn modelId="{BC90BC8D-9226-4F5A-8508-377A47A3D746}" type="presParOf" srcId="{3134AE08-A83E-475A-B374-8F232ABAE18C}" destId="{1D6B24AF-B7A4-4DB9-9031-BE92F626EAB8}" srcOrd="6" destOrd="0" presId="urn:microsoft.com/office/officeart/2005/8/layout/cycle8"/>
    <dgm:cxn modelId="{7CD49439-04A4-4B29-898B-4B22DAD35B6F}" type="presParOf" srcId="{3134AE08-A83E-475A-B374-8F232ABAE18C}" destId="{8A3B655C-26EB-4396-A298-05694184FB72}" srcOrd="7" destOrd="0" presId="urn:microsoft.com/office/officeart/2005/8/layout/cycle8"/>
    <dgm:cxn modelId="{FAE5BDD7-B1D5-417B-B869-DAB3728F7513}" type="presParOf" srcId="{3134AE08-A83E-475A-B374-8F232ABAE18C}" destId="{985F3357-DFDF-4B03-A2A3-1BCBA05BB5CA}" srcOrd="8" destOrd="0" presId="urn:microsoft.com/office/officeart/2005/8/layout/cycle8"/>
    <dgm:cxn modelId="{E94F78DD-3562-4D2B-BD85-C00DEA525B72}" type="presParOf" srcId="{3134AE08-A83E-475A-B374-8F232ABAE18C}" destId="{4D68FD9E-5B3E-4C70-B37B-DF1451F489F8}" srcOrd="9" destOrd="0" presId="urn:microsoft.com/office/officeart/2005/8/layout/cycle8"/>
    <dgm:cxn modelId="{F8654F91-4145-4225-8EDB-C224DF643D78}" type="presParOf" srcId="{3134AE08-A83E-475A-B374-8F232ABAE18C}" destId="{2D5BD3FC-2A17-498A-843B-BDA3552ADF01}" srcOrd="10" destOrd="0" presId="urn:microsoft.com/office/officeart/2005/8/layout/cycle8"/>
    <dgm:cxn modelId="{9475C2A1-AA8A-47F1-91E4-DC48034B96F2}" type="presParOf" srcId="{3134AE08-A83E-475A-B374-8F232ABAE18C}" destId="{1471CC75-5BC5-441C-B8ED-E1CB4B94DE5B}" srcOrd="11" destOrd="0" presId="urn:microsoft.com/office/officeart/2005/8/layout/cycle8"/>
    <dgm:cxn modelId="{90BBA118-F5EF-4CD0-A147-D064F3982411}" type="presParOf" srcId="{3134AE08-A83E-475A-B374-8F232ABAE18C}" destId="{0D059FE0-4A61-424B-99BF-DB3A5D12362E}" srcOrd="12" destOrd="0" presId="urn:microsoft.com/office/officeart/2005/8/layout/cycle8"/>
    <dgm:cxn modelId="{E87CA6DB-D205-4C47-8C8F-A74DBB02AC66}" type="presParOf" srcId="{3134AE08-A83E-475A-B374-8F232ABAE18C}" destId="{3A6B3787-F216-4002-B652-EF8895E9F046}" srcOrd="13" destOrd="0" presId="urn:microsoft.com/office/officeart/2005/8/layout/cycle8"/>
    <dgm:cxn modelId="{08812EED-0C7B-49B5-894C-143542D02288}" type="presParOf" srcId="{3134AE08-A83E-475A-B374-8F232ABAE18C}" destId="{AA072C4D-D2E6-47CE-8A4A-11FA9A8BDD26}" srcOrd="14" destOrd="0" presId="urn:microsoft.com/office/officeart/2005/8/layout/cycle8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98F41A-A69C-4B0A-BA91-A0B8258600D7}" type="datetimeFigureOut">
              <a:rPr lang="en-US" smtClean="0"/>
              <a:pPr/>
              <a:t>11/24/2012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C0C64F-95E2-4C95-A2DC-2D458E406D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57303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8F7BF64-DA76-485A-BADD-254D0D96DCBB}" type="slidenum">
              <a:rPr lang="en-US"/>
              <a:pPr/>
              <a:t>6</a:t>
            </a:fld>
            <a:endParaRPr lang="en-US"/>
          </a:p>
        </p:txBody>
      </p:sp>
      <p:sp>
        <p:nvSpPr>
          <p:cNvPr id="5632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2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2084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1E8B5B-CFB3-489D-9F1C-48C4529391B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4FEF69D-64B9-402E-A917-D7136B744470}" type="slidenum">
              <a:rPr lang="en-US"/>
              <a:pPr/>
              <a:t>7</a:t>
            </a:fld>
            <a:endParaRPr lang="en-US"/>
          </a:p>
        </p:txBody>
      </p:sp>
      <p:sp>
        <p:nvSpPr>
          <p:cNvPr id="5734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34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2084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6494FAD-FBCA-453D-AA55-D0BC9C662727}" type="slidenum">
              <a:rPr lang="en-US"/>
              <a:pPr/>
              <a:t>8</a:t>
            </a:fld>
            <a:endParaRPr lang="en-US"/>
          </a:p>
        </p:txBody>
      </p:sp>
      <p:sp>
        <p:nvSpPr>
          <p:cNvPr id="5836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7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2084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4BBB0B8-F6BE-4580-A46D-9A6BAA3F81FC}" type="slidenum">
              <a:rPr lang="en-US"/>
              <a:pPr/>
              <a:t>9</a:t>
            </a:fld>
            <a:endParaRPr lang="en-US"/>
          </a:p>
        </p:txBody>
      </p:sp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79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44C31EC-0289-408F-A617-E4F46E8BB055}" type="slidenum">
              <a:rPr lang="en-US"/>
              <a:pPr/>
              <a:t>10</a:t>
            </a:fld>
            <a:endParaRPr lang="en-US"/>
          </a:p>
        </p:txBody>
      </p:sp>
      <p:sp>
        <p:nvSpPr>
          <p:cNvPr id="6041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41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2084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CBB510F-8C27-4FBC-97DB-E7875CC13088}" type="slidenum">
              <a:rPr lang="en-US"/>
              <a:pPr/>
              <a:t>11</a:t>
            </a:fld>
            <a:endParaRPr lang="en-US"/>
          </a:p>
        </p:txBody>
      </p:sp>
      <p:sp>
        <p:nvSpPr>
          <p:cNvPr id="6144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2084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841F48F-8A40-42C9-9703-0FD64E781E96}" type="slidenum">
              <a:rPr lang="en-US"/>
              <a:pPr/>
              <a:t>13</a:t>
            </a:fld>
            <a:endParaRPr lang="en-US"/>
          </a:p>
        </p:txBody>
      </p:sp>
      <p:sp>
        <p:nvSpPr>
          <p:cNvPr id="6348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4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2084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CAA553F-72D5-47F9-8AE3-09ECED70B892}" type="slidenum">
              <a:rPr lang="en-US"/>
              <a:pPr/>
              <a:t>14</a:t>
            </a:fld>
            <a:endParaRPr lang="en-US"/>
          </a:p>
        </p:txBody>
      </p:sp>
      <p:sp>
        <p:nvSpPr>
          <p:cNvPr id="6860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61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2084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005647C-A2B0-4991-9635-83E1C7836BA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id-ID" altLang="en-US" noProof="0" smtClean="0"/>
              <a:t>Click to edit Master title style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pPr lvl="0"/>
            <a:r>
              <a:rPr lang="id-ID" altLang="en-US" noProof="0" smtClean="0"/>
              <a:t>Click to edit Master subtitle style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id-ID" altLang="en-US">
              <a:solidFill>
                <a:srgbClr val="000000"/>
              </a:solidFill>
            </a:endParaRP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id-ID" altLang="en-US">
              <a:solidFill>
                <a:srgbClr val="000000"/>
              </a:solidFill>
            </a:endParaRPr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9F13324-E64C-45D8-A2D7-A59F03CD67E0}" type="slidenum">
              <a:rPr lang="id-ID" altLang="en-US">
                <a:solidFill>
                  <a:srgbClr val="000000"/>
                </a:solidFill>
              </a:rPr>
              <a:pPr/>
              <a:t>‹#›</a:t>
            </a:fld>
            <a:endParaRPr lang="id-ID" altLang="en-US">
              <a:solidFill>
                <a:srgbClr val="000000"/>
              </a:solidFill>
            </a:endParaRPr>
          </a:p>
        </p:txBody>
      </p:sp>
      <p:grpSp>
        <p:nvGrpSpPr>
          <p:cNvPr id="31752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31753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754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755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756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757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758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759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760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761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762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763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764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765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766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767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768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769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770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771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772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773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774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775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776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777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778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779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780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781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782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783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31784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882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d-ID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d-ID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A09628-DFD1-4B59-88A2-39F83BDB97D1}" type="slidenum">
              <a:rPr lang="id-ID" altLang="en-US">
                <a:solidFill>
                  <a:srgbClr val="000000"/>
                </a:solidFill>
              </a:rPr>
              <a:pPr/>
              <a:t>‹#›</a:t>
            </a:fld>
            <a:endParaRPr lang="id-ID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8668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d-ID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d-ID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DC93E0-0FDC-4518-8454-73941E7C1EB1}" type="slidenum">
              <a:rPr lang="id-ID" altLang="en-US">
                <a:solidFill>
                  <a:srgbClr val="000000"/>
                </a:solidFill>
              </a:rPr>
              <a:pPr/>
              <a:t>‹#›</a:t>
            </a:fld>
            <a:endParaRPr lang="id-ID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0980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d-ID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d-ID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2B2761-616F-4ED0-8BF0-2AEBC5440C92}" type="slidenum">
              <a:rPr lang="id-ID" altLang="en-US">
                <a:solidFill>
                  <a:srgbClr val="000000"/>
                </a:solidFill>
              </a:rPr>
              <a:pPr/>
              <a:t>‹#›</a:t>
            </a:fld>
            <a:endParaRPr lang="id-ID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2668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d-ID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d-ID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253616-2E77-4B56-A971-813E3F3AA585}" type="slidenum">
              <a:rPr lang="id-ID" altLang="en-US">
                <a:solidFill>
                  <a:srgbClr val="000000"/>
                </a:solidFill>
              </a:rPr>
              <a:pPr/>
              <a:t>‹#›</a:t>
            </a:fld>
            <a:endParaRPr lang="id-ID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155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d-ID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d-ID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132755-01D3-4411-ABD9-A4AEBF36F215}" type="slidenum">
              <a:rPr lang="id-ID" altLang="en-US">
                <a:solidFill>
                  <a:srgbClr val="000000"/>
                </a:solidFill>
              </a:rPr>
              <a:pPr/>
              <a:t>‹#›</a:t>
            </a:fld>
            <a:endParaRPr lang="id-ID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5211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d-ID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d-ID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C1407E-A6C5-49D8-94CA-831F6664DC52}" type="slidenum">
              <a:rPr lang="id-ID" altLang="en-US">
                <a:solidFill>
                  <a:srgbClr val="000000"/>
                </a:solidFill>
              </a:rPr>
              <a:pPr/>
              <a:t>‹#›</a:t>
            </a:fld>
            <a:endParaRPr lang="id-ID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1946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d-ID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d-ID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5A815-AD68-4849-AFED-31E48B5428B0}" type="slidenum">
              <a:rPr lang="id-ID" altLang="en-US">
                <a:solidFill>
                  <a:srgbClr val="000000"/>
                </a:solidFill>
              </a:rPr>
              <a:pPr/>
              <a:t>‹#›</a:t>
            </a:fld>
            <a:endParaRPr lang="id-ID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456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d-ID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d-ID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4C3AE5-5564-46BB-9A94-61FBB1AD8F05}" type="slidenum">
              <a:rPr lang="id-ID" altLang="en-US">
                <a:solidFill>
                  <a:srgbClr val="000000"/>
                </a:solidFill>
              </a:rPr>
              <a:pPr/>
              <a:t>‹#›</a:t>
            </a:fld>
            <a:endParaRPr lang="id-ID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4733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d-ID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d-ID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B5C1DF-4013-45B7-9E8D-EE1385756F63}" type="slidenum">
              <a:rPr lang="id-ID" altLang="en-US">
                <a:solidFill>
                  <a:srgbClr val="000000"/>
                </a:solidFill>
              </a:rPr>
              <a:pPr/>
              <a:t>‹#›</a:t>
            </a:fld>
            <a:endParaRPr lang="id-ID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73270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d-ID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d-ID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4C2F95-2359-4D6A-A09B-CF9BAAAFC0B0}" type="slidenum">
              <a:rPr lang="id-ID" altLang="en-US">
                <a:solidFill>
                  <a:srgbClr val="000000"/>
                </a:solidFill>
              </a:rPr>
              <a:pPr/>
              <a:t>‹#›</a:t>
            </a:fld>
            <a:endParaRPr lang="id-ID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8154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d-ID" altLang="en-US" smtClean="0"/>
              <a:t>Click to edit Master title style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d-ID" altLang="en-US" smtClean="0"/>
              <a:t>Click to edit Master text styles</a:t>
            </a:r>
          </a:p>
          <a:p>
            <a:pPr lvl="1"/>
            <a:r>
              <a:rPr lang="id-ID" altLang="en-US" smtClean="0"/>
              <a:t>Second level</a:t>
            </a:r>
          </a:p>
          <a:p>
            <a:pPr lvl="2"/>
            <a:r>
              <a:rPr lang="id-ID" altLang="en-US" smtClean="0"/>
              <a:t>Third level</a:t>
            </a:r>
          </a:p>
          <a:p>
            <a:pPr lvl="3"/>
            <a:r>
              <a:rPr lang="id-ID" altLang="en-US" smtClean="0"/>
              <a:t>Fourth level</a:t>
            </a:r>
          </a:p>
          <a:p>
            <a:pPr lvl="4"/>
            <a:r>
              <a:rPr lang="id-ID" altLang="en-US" smtClean="0"/>
              <a:t>Fifth level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d-ID" altLang="en-US">
              <a:solidFill>
                <a:srgbClr val="000000"/>
              </a:solidFill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d-ID" altLang="en-US">
              <a:solidFill>
                <a:srgbClr val="000000"/>
              </a:solidFill>
            </a:endParaRPr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A78B6F3-4D92-4490-88F9-BEF3CDBC9790}" type="slidenum">
              <a:rPr lang="id-ID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id-ID" altLang="en-US">
              <a:solidFill>
                <a:srgbClr val="000000"/>
              </a:solidFill>
            </a:endParaRPr>
          </a:p>
        </p:txBody>
      </p:sp>
      <p:grpSp>
        <p:nvGrpSpPr>
          <p:cNvPr id="30728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30729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730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731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732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733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734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735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736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737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738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739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740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741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742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743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744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745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746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747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748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749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750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751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752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753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754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755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756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757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758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759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42625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ocuments\cover buku salam gradasi 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89154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76200" y="3505200"/>
            <a:ext cx="6172200" cy="2286000"/>
          </a:xfrm>
          <a:prstGeom prst="rect">
            <a:avLst/>
          </a:prstGeom>
          <a:solidFill>
            <a:schemeClr val="dk1">
              <a:alpha val="69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2663825"/>
            <a:ext cx="7543800" cy="2593975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MANAJEMEN LD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@</a:t>
            </a:r>
            <a:r>
              <a:rPr lang="en-US" dirty="0" err="1" smtClean="0">
                <a:solidFill>
                  <a:schemeClr val="bg1"/>
                </a:solidFill>
              </a:rPr>
              <a:t>renotensai</a:t>
            </a:r>
            <a:endParaRPr lang="id-ID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85304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94CF9-9DF9-4D8E-86D3-C7F9001FAE76}" type="slidenum">
              <a:rPr lang="en-US"/>
              <a:pPr/>
              <a:t>10</a:t>
            </a:fld>
            <a:endParaRPr lang="en-US"/>
          </a:p>
        </p:txBody>
      </p:sp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838200" y="274638"/>
            <a:ext cx="749935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300" dirty="0" err="1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Lucida Sans Unicode" charset="0"/>
                <a:cs typeface="Lucida Sans Unicode" charset="0"/>
              </a:rPr>
              <a:t>Kepemimpinan</a:t>
            </a:r>
            <a:r>
              <a:rPr lang="en-US" sz="4300" dirty="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Lucida Sans Unicode" charset="0"/>
                <a:cs typeface="Lucida Sans Unicode" charset="0"/>
              </a:rPr>
              <a:t> (Leadership)</a:t>
            </a:r>
          </a:p>
        </p:txBody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457200" y="1295400"/>
            <a:ext cx="7499350" cy="51800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61950" indent="-282575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 pitchFamily="16" charset="2"/>
              <a:buChar char=""/>
              <a:tabLst>
                <a:tab pos="361950" algn="l"/>
                <a:tab pos="819150" algn="l"/>
                <a:tab pos="1276350" algn="l"/>
                <a:tab pos="1733550" algn="l"/>
                <a:tab pos="2190750" algn="l"/>
                <a:tab pos="2647950" algn="l"/>
                <a:tab pos="3105150" algn="l"/>
                <a:tab pos="3562350" algn="l"/>
                <a:tab pos="4019550" algn="l"/>
                <a:tab pos="4476750" algn="l"/>
                <a:tab pos="4933950" algn="l"/>
                <a:tab pos="5391150" algn="l"/>
                <a:tab pos="5848350" algn="l"/>
                <a:tab pos="6305550" algn="l"/>
                <a:tab pos="6762750" algn="l"/>
                <a:tab pos="7219950" algn="l"/>
                <a:tab pos="7677150" algn="l"/>
                <a:tab pos="8134350" algn="l"/>
                <a:tab pos="8591550" algn="l"/>
                <a:tab pos="9048750" algn="l"/>
                <a:tab pos="9505950" algn="l"/>
              </a:tabLst>
            </a:pP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Kepemimpinan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adalah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visioner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;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Kepemimpinan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adalah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cerminan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kepribadian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dan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karakter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yang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menginspirasi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orang-orang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untuk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mencapai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hasil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yang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diinginkan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.</a:t>
            </a:r>
          </a:p>
          <a:p>
            <a:pPr marL="361950" indent="-282575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 pitchFamily="16" charset="2"/>
              <a:buChar char=""/>
              <a:tabLst>
                <a:tab pos="361950" algn="l"/>
                <a:tab pos="819150" algn="l"/>
                <a:tab pos="1276350" algn="l"/>
                <a:tab pos="1733550" algn="l"/>
                <a:tab pos="2190750" algn="l"/>
                <a:tab pos="2647950" algn="l"/>
                <a:tab pos="3105150" algn="l"/>
                <a:tab pos="3562350" algn="l"/>
                <a:tab pos="4019550" algn="l"/>
                <a:tab pos="4476750" algn="l"/>
                <a:tab pos="4933950" algn="l"/>
                <a:tab pos="5391150" algn="l"/>
                <a:tab pos="5848350" algn="l"/>
                <a:tab pos="6305550" algn="l"/>
                <a:tab pos="6762750" algn="l"/>
                <a:tab pos="7219950" algn="l"/>
                <a:tab pos="7677150" algn="l"/>
                <a:tab pos="8134350" algn="l"/>
                <a:tab pos="8591550" algn="l"/>
                <a:tab pos="9048750" algn="l"/>
                <a:tab pos="9505950" algn="l"/>
              </a:tabLst>
            </a:pP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Kepemimpinan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adalah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kombinasi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dari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keteladanan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,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ajakan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,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dan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dorongan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sesuai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dengan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kondisi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yang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dihadapi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.</a:t>
            </a:r>
          </a:p>
          <a:p>
            <a:pPr marL="361950" indent="-282575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 pitchFamily="16" charset="2"/>
              <a:buChar char=""/>
              <a:tabLst>
                <a:tab pos="361950" algn="l"/>
                <a:tab pos="819150" algn="l"/>
                <a:tab pos="1276350" algn="l"/>
                <a:tab pos="1733550" algn="l"/>
                <a:tab pos="2190750" algn="l"/>
                <a:tab pos="2647950" algn="l"/>
                <a:tab pos="3105150" algn="l"/>
                <a:tab pos="3562350" algn="l"/>
                <a:tab pos="4019550" algn="l"/>
                <a:tab pos="4476750" algn="l"/>
                <a:tab pos="4933950" algn="l"/>
                <a:tab pos="5391150" algn="l"/>
                <a:tab pos="5848350" algn="l"/>
                <a:tab pos="6305550" algn="l"/>
                <a:tab pos="6762750" algn="l"/>
                <a:tab pos="7219950" algn="l"/>
                <a:tab pos="7677150" algn="l"/>
                <a:tab pos="8134350" algn="l"/>
                <a:tab pos="8591550" algn="l"/>
                <a:tab pos="9048750" algn="l"/>
                <a:tab pos="9505950" algn="l"/>
              </a:tabLst>
            </a:pP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Kepemimpinan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bertujuan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untuk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melakukan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transformasi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/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perubahan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dan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disokong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oleh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keterampilan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serta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filosofi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individual.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8613775" y="6305550"/>
            <a:ext cx="4572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C80A9F04-0650-486F-BCB8-FCC66D48DB42}" type="slidenum">
              <a:rPr lang="en-US" sz="1200">
                <a:solidFill>
                  <a:srgbClr val="B5A788"/>
                </a:solidFill>
                <a:ea typeface="Lucida Sans Unicode" charset="0"/>
                <a:cs typeface="Lucida Sans Unicode" charset="0"/>
              </a:rPr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10</a:t>
            </a:fld>
            <a:endParaRPr lang="en-US" sz="1200">
              <a:solidFill>
                <a:srgbClr val="B5A788"/>
              </a:solidFill>
              <a:ea typeface="Lucida Sans Unicode" charset="0"/>
              <a:cs typeface="Lucida Sans Unicode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1000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1000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7" dur="1000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B6E0-2861-4FA5-9D4B-F40F0B075BFC}" type="slidenum">
              <a:rPr lang="en-US"/>
              <a:pPr/>
              <a:t>11</a:t>
            </a:fld>
            <a:endParaRPr lang="en-US"/>
          </a:p>
        </p:txBody>
      </p:sp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730250" y="274638"/>
            <a:ext cx="749935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300" dirty="0" err="1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Lucida Sans Unicode" charset="0"/>
                <a:cs typeface="Lucida Sans Unicode" charset="0"/>
              </a:rPr>
              <a:t>Manajemen</a:t>
            </a:r>
            <a:endParaRPr lang="en-US" sz="4300" dirty="0">
              <a:solidFill>
                <a:srgbClr val="572314"/>
              </a:solidFill>
              <a:effectLst>
                <a:outerShdw blurRad="38100" dist="38100" dir="2700000" algn="tl">
                  <a:srgbClr val="C0C0C0"/>
                </a:outerShdw>
              </a:effectLst>
              <a:ea typeface="Lucida Sans Unicode" charset="0"/>
              <a:cs typeface="Lucida Sans Unicode" charset="0"/>
            </a:endParaRP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381000" y="1295400"/>
            <a:ext cx="7499350" cy="5195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61950" indent="-282575">
              <a:spcBef>
                <a:spcPts val="600"/>
              </a:spcBef>
              <a:buClr>
                <a:srgbClr val="3891A7"/>
              </a:buClr>
              <a:buSzPct val="80000"/>
              <a:buFont typeface="Wingdings 2" pitchFamily="16" charset="2"/>
              <a:buChar char=""/>
              <a:tabLst>
                <a:tab pos="361950" algn="l"/>
                <a:tab pos="819150" algn="l"/>
                <a:tab pos="1276350" algn="l"/>
                <a:tab pos="1733550" algn="l"/>
                <a:tab pos="2190750" algn="l"/>
                <a:tab pos="2647950" algn="l"/>
                <a:tab pos="3105150" algn="l"/>
                <a:tab pos="3562350" algn="l"/>
                <a:tab pos="4019550" algn="l"/>
                <a:tab pos="4476750" algn="l"/>
                <a:tab pos="4933950" algn="l"/>
                <a:tab pos="5391150" algn="l"/>
                <a:tab pos="5848350" algn="l"/>
                <a:tab pos="6305550" algn="l"/>
                <a:tab pos="6762750" algn="l"/>
                <a:tab pos="7219950" algn="l"/>
                <a:tab pos="7677150" algn="l"/>
                <a:tab pos="8134350" algn="l"/>
                <a:tab pos="8591550" algn="l"/>
                <a:tab pos="9048750" algn="l"/>
                <a:tab pos="9505950" algn="l"/>
              </a:tabLst>
            </a:pP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Manajemen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adalah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pengalokasian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dan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pengontrolan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sumberdaya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(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manusia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, material,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finansial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)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untuk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mencapai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tujuan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tertentu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,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seringkali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di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dalam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batasan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waktu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tertentu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.</a:t>
            </a:r>
          </a:p>
          <a:p>
            <a:pPr marL="361950" indent="-282575">
              <a:spcBef>
                <a:spcPts val="600"/>
              </a:spcBef>
              <a:buClr>
                <a:srgbClr val="3891A7"/>
              </a:buClr>
              <a:buSzPct val="80000"/>
              <a:buFont typeface="Wingdings 2" pitchFamily="16" charset="2"/>
              <a:buChar char=""/>
              <a:tabLst>
                <a:tab pos="361950" algn="l"/>
                <a:tab pos="819150" algn="l"/>
                <a:tab pos="1276350" algn="l"/>
                <a:tab pos="1733550" algn="l"/>
                <a:tab pos="2190750" algn="l"/>
                <a:tab pos="2647950" algn="l"/>
                <a:tab pos="3105150" algn="l"/>
                <a:tab pos="3562350" algn="l"/>
                <a:tab pos="4019550" algn="l"/>
                <a:tab pos="4476750" algn="l"/>
                <a:tab pos="4933950" algn="l"/>
                <a:tab pos="5391150" algn="l"/>
                <a:tab pos="5848350" algn="l"/>
                <a:tab pos="6305550" algn="l"/>
                <a:tab pos="6762750" algn="l"/>
                <a:tab pos="7219950" algn="l"/>
                <a:tab pos="7677150" algn="l"/>
                <a:tab pos="8134350" algn="l"/>
                <a:tab pos="8591550" algn="l"/>
                <a:tab pos="9048750" algn="l"/>
                <a:tab pos="9505950" algn="l"/>
              </a:tabLst>
            </a:pP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Manajemen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membutuhkan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kemampuan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untuk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menempatkan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suatu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skala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teknik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dan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keterampilan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tertentu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untuk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memfasilitasi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aktivitas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perancanaan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,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pengorganisasian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,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dan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pelaksanaan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dari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suatu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en-US" sz="3000" dirty="0" err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kegiatan</a:t>
            </a:r>
            <a:r>
              <a:rPr lang="en-US" sz="3000" dirty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.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8613775" y="6305550"/>
            <a:ext cx="4572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6BCA5345-5F07-4405-BE27-950A05B657CB}" type="slidenum">
              <a:rPr lang="en-US" sz="1200">
                <a:solidFill>
                  <a:srgbClr val="B5A788"/>
                </a:solidFill>
                <a:ea typeface="Lucida Sans Unicode" charset="0"/>
                <a:cs typeface="Lucida Sans Unicode" charset="0"/>
              </a:rPr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11</a:t>
            </a:fld>
            <a:endParaRPr lang="en-US" sz="1200">
              <a:solidFill>
                <a:srgbClr val="B5A788"/>
              </a:solidFill>
              <a:ea typeface="Lucida Sans Unicode" charset="0"/>
              <a:cs typeface="Lucida Sans Unicode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1000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1000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600950" y="1196975"/>
            <a:ext cx="1100138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9pPr>
          </a:lstStyle>
          <a:p>
            <a:r>
              <a:rPr lang="en-US" sz="1400" b="1">
                <a:latin typeface="Arial" pitchFamily="34" charset="0"/>
              </a:rPr>
              <a:t>Perubahan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887413" y="4549775"/>
            <a:ext cx="1274762" cy="287338"/>
          </a:xfrm>
          <a:prstGeom prst="rect">
            <a:avLst/>
          </a:prstGeom>
          <a:solidFill>
            <a:srgbClr val="3891A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H="1">
            <a:off x="6369050" y="2276475"/>
            <a:ext cx="655638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H="1">
            <a:off x="6153150" y="2492375"/>
            <a:ext cx="655638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H="1">
            <a:off x="5505450" y="2997200"/>
            <a:ext cx="655638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 flipH="1">
            <a:off x="5289550" y="3213100"/>
            <a:ext cx="655638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 flipH="1">
            <a:off x="4929188" y="3500438"/>
            <a:ext cx="655637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 flipH="1">
            <a:off x="4064000" y="4221163"/>
            <a:ext cx="655638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 flipH="1">
            <a:off x="4281488" y="4005263"/>
            <a:ext cx="655637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 flipH="1">
            <a:off x="3848100" y="4437063"/>
            <a:ext cx="655638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 flipH="1">
            <a:off x="2481263" y="5589588"/>
            <a:ext cx="655637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Line 15"/>
          <p:cNvSpPr>
            <a:spLocks noChangeShapeType="1"/>
          </p:cNvSpPr>
          <p:nvPr/>
        </p:nvSpPr>
        <p:spPr bwMode="auto">
          <a:xfrm flipH="1">
            <a:off x="5864225" y="2708275"/>
            <a:ext cx="655638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16"/>
          <p:cNvSpPr>
            <a:spLocks noChangeShapeType="1"/>
          </p:cNvSpPr>
          <p:nvPr/>
        </p:nvSpPr>
        <p:spPr bwMode="auto">
          <a:xfrm flipH="1">
            <a:off x="2624138" y="5445125"/>
            <a:ext cx="655637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Line 17"/>
          <p:cNvSpPr>
            <a:spLocks noChangeShapeType="1"/>
          </p:cNvSpPr>
          <p:nvPr/>
        </p:nvSpPr>
        <p:spPr bwMode="auto">
          <a:xfrm flipH="1">
            <a:off x="3560763" y="4652963"/>
            <a:ext cx="727075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18"/>
          <p:cNvSpPr>
            <a:spLocks noChangeShapeType="1"/>
          </p:cNvSpPr>
          <p:nvPr/>
        </p:nvSpPr>
        <p:spPr bwMode="auto">
          <a:xfrm flipH="1">
            <a:off x="3128963" y="5013325"/>
            <a:ext cx="655637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 flipH="1">
            <a:off x="3273425" y="4868863"/>
            <a:ext cx="655638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 flipH="1">
            <a:off x="4568825" y="3789363"/>
            <a:ext cx="655638" cy="15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Line 21"/>
          <p:cNvSpPr>
            <a:spLocks noChangeShapeType="1"/>
          </p:cNvSpPr>
          <p:nvPr/>
        </p:nvSpPr>
        <p:spPr bwMode="auto">
          <a:xfrm flipH="1">
            <a:off x="2840038" y="5229225"/>
            <a:ext cx="655637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Text Box 22"/>
          <p:cNvSpPr txBox="1">
            <a:spLocks noChangeArrowheads="1"/>
          </p:cNvSpPr>
          <p:nvPr/>
        </p:nvSpPr>
        <p:spPr bwMode="auto">
          <a:xfrm>
            <a:off x="2141538" y="2286000"/>
            <a:ext cx="19177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9pPr>
          </a:lstStyle>
          <a:p>
            <a:r>
              <a:rPr lang="en-GB" b="1">
                <a:solidFill>
                  <a:srgbClr val="0000FF"/>
                </a:solidFill>
                <a:latin typeface="Arial" pitchFamily="34" charset="0"/>
              </a:rPr>
              <a:t>Gaya &amp; Perilaku</a:t>
            </a:r>
          </a:p>
        </p:txBody>
      </p:sp>
      <p:sp>
        <p:nvSpPr>
          <p:cNvPr id="23" name="Text Box 23"/>
          <p:cNvSpPr txBox="1">
            <a:spLocks noChangeArrowheads="1"/>
          </p:cNvSpPr>
          <p:nvPr/>
        </p:nvSpPr>
        <p:spPr bwMode="auto">
          <a:xfrm>
            <a:off x="1903413" y="6215063"/>
            <a:ext cx="1382712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9pPr>
          </a:lstStyle>
          <a:p>
            <a:r>
              <a:rPr lang="en-GB" sz="1400" b="1">
                <a:latin typeface="Arial" pitchFamily="34" charset="0"/>
              </a:rPr>
              <a:t>Pemeliharaan</a:t>
            </a:r>
          </a:p>
        </p:txBody>
      </p:sp>
      <p:sp>
        <p:nvSpPr>
          <p:cNvPr id="24" name="Text Box 24"/>
          <p:cNvSpPr txBox="1">
            <a:spLocks noChangeArrowheads="1"/>
          </p:cNvSpPr>
          <p:nvPr/>
        </p:nvSpPr>
        <p:spPr bwMode="auto">
          <a:xfrm>
            <a:off x="7164388" y="2090738"/>
            <a:ext cx="1193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9pPr>
          </a:lstStyle>
          <a:p>
            <a:r>
              <a:rPr lang="en-GB" sz="1600">
                <a:latin typeface="Arial" pitchFamily="34" charset="0"/>
              </a:rPr>
              <a:t>Inspirasi</a:t>
            </a:r>
          </a:p>
        </p:txBody>
      </p:sp>
      <p:sp>
        <p:nvSpPr>
          <p:cNvPr id="25" name="Text Box 25"/>
          <p:cNvSpPr txBox="1">
            <a:spLocks noChangeArrowheads="1"/>
          </p:cNvSpPr>
          <p:nvPr/>
        </p:nvSpPr>
        <p:spPr bwMode="auto">
          <a:xfrm>
            <a:off x="6883400" y="2349500"/>
            <a:ext cx="1385888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9pPr>
          </a:lstStyle>
          <a:p>
            <a:r>
              <a:rPr lang="en-US" sz="1400">
                <a:latin typeface="Arial" pitchFamily="34" charset="0"/>
              </a:rPr>
              <a:t>Pemberdayaan</a:t>
            </a:r>
          </a:p>
        </p:txBody>
      </p:sp>
      <p:sp>
        <p:nvSpPr>
          <p:cNvPr id="26" name="Text Box 26"/>
          <p:cNvSpPr txBox="1">
            <a:spLocks noChangeArrowheads="1"/>
          </p:cNvSpPr>
          <p:nvPr/>
        </p:nvSpPr>
        <p:spPr bwMode="auto">
          <a:xfrm>
            <a:off x="6662738" y="2565400"/>
            <a:ext cx="19796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9pPr>
          </a:lstStyle>
          <a:p>
            <a:r>
              <a:rPr lang="en-US" sz="1400">
                <a:latin typeface="Arial" pitchFamily="34" charset="0"/>
              </a:rPr>
              <a:t>Kekuatan &amp; kepekaan </a:t>
            </a:r>
          </a:p>
          <a:p>
            <a:r>
              <a:rPr lang="en-US" sz="1400">
                <a:latin typeface="Arial" pitchFamily="34" charset="0"/>
              </a:rPr>
              <a:t>personal</a:t>
            </a:r>
          </a:p>
        </p:txBody>
      </p:sp>
      <p:sp>
        <p:nvSpPr>
          <p:cNvPr id="27" name="Text Box 29"/>
          <p:cNvSpPr txBox="1">
            <a:spLocks noChangeArrowheads="1"/>
          </p:cNvSpPr>
          <p:nvPr/>
        </p:nvSpPr>
        <p:spPr bwMode="auto">
          <a:xfrm>
            <a:off x="5651500" y="3357563"/>
            <a:ext cx="2135188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9pPr>
          </a:lstStyle>
          <a:p>
            <a:r>
              <a:rPr lang="en-GB" sz="1400">
                <a:latin typeface="Arial" pitchFamily="34" charset="0"/>
              </a:rPr>
              <a:t>Artikulasi visi dan nilai</a:t>
            </a:r>
          </a:p>
        </p:txBody>
      </p:sp>
      <p:sp>
        <p:nvSpPr>
          <p:cNvPr id="28" name="Text Box 30"/>
          <p:cNvSpPr txBox="1">
            <a:spLocks noChangeArrowheads="1"/>
          </p:cNvSpPr>
          <p:nvPr/>
        </p:nvSpPr>
        <p:spPr bwMode="auto">
          <a:xfrm>
            <a:off x="5297488" y="3644900"/>
            <a:ext cx="1697037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9pPr>
          </a:lstStyle>
          <a:p>
            <a:r>
              <a:rPr lang="en-US" sz="1400">
                <a:latin typeface="Arial" pitchFamily="34" charset="0"/>
              </a:rPr>
              <a:t>Memulai tantangan</a:t>
            </a:r>
          </a:p>
        </p:txBody>
      </p:sp>
      <p:sp>
        <p:nvSpPr>
          <p:cNvPr id="29" name="Text Box 31"/>
          <p:cNvSpPr txBox="1">
            <a:spLocks noChangeArrowheads="1"/>
          </p:cNvSpPr>
          <p:nvPr/>
        </p:nvSpPr>
        <p:spPr bwMode="auto">
          <a:xfrm>
            <a:off x="5080000" y="3860800"/>
            <a:ext cx="1181100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9pPr>
          </a:lstStyle>
          <a:p>
            <a:r>
              <a:rPr lang="en-US" sz="1400">
                <a:latin typeface="Arial" pitchFamily="34" charset="0"/>
              </a:rPr>
              <a:t>Keteladanan</a:t>
            </a:r>
          </a:p>
        </p:txBody>
      </p:sp>
      <p:sp>
        <p:nvSpPr>
          <p:cNvPr id="30" name="Text Box 32"/>
          <p:cNvSpPr txBox="1">
            <a:spLocks noChangeArrowheads="1"/>
          </p:cNvSpPr>
          <p:nvPr/>
        </p:nvSpPr>
        <p:spPr bwMode="auto">
          <a:xfrm>
            <a:off x="4792663" y="4149725"/>
            <a:ext cx="2095500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9pPr>
          </a:lstStyle>
          <a:p>
            <a:r>
              <a:rPr lang="en-US" sz="1400">
                <a:latin typeface="Arial" pitchFamily="34" charset="0"/>
              </a:rPr>
              <a:t>Pengambilan keputusan</a:t>
            </a:r>
          </a:p>
        </p:txBody>
      </p:sp>
      <p:sp>
        <p:nvSpPr>
          <p:cNvPr id="31" name="Text Box 33"/>
          <p:cNvSpPr txBox="1">
            <a:spLocks noChangeArrowheads="1"/>
          </p:cNvSpPr>
          <p:nvPr/>
        </p:nvSpPr>
        <p:spPr bwMode="auto">
          <a:xfrm>
            <a:off x="4643438" y="4365625"/>
            <a:ext cx="1428750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9pPr>
          </a:lstStyle>
          <a:p>
            <a:r>
              <a:rPr lang="en-GB" sz="1400">
                <a:latin typeface="Arial" pitchFamily="34" charset="0"/>
              </a:rPr>
              <a:t>Perencanaan</a:t>
            </a:r>
          </a:p>
        </p:txBody>
      </p:sp>
      <p:sp>
        <p:nvSpPr>
          <p:cNvPr id="32" name="Text Box 34"/>
          <p:cNvSpPr txBox="1">
            <a:spLocks noChangeArrowheads="1"/>
          </p:cNvSpPr>
          <p:nvPr/>
        </p:nvSpPr>
        <p:spPr bwMode="auto">
          <a:xfrm>
            <a:off x="4356100" y="4581525"/>
            <a:ext cx="1001713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9pPr>
          </a:lstStyle>
          <a:p>
            <a:r>
              <a:rPr lang="en-US" sz="1400">
                <a:latin typeface="Arial" pitchFamily="34" charset="0"/>
              </a:rPr>
              <a:t>Analisis</a:t>
            </a:r>
          </a:p>
        </p:txBody>
      </p:sp>
      <p:sp>
        <p:nvSpPr>
          <p:cNvPr id="33" name="Text Box 35"/>
          <p:cNvSpPr txBox="1">
            <a:spLocks noChangeArrowheads="1"/>
          </p:cNvSpPr>
          <p:nvPr/>
        </p:nvSpPr>
        <p:spPr bwMode="auto">
          <a:xfrm>
            <a:off x="4067175" y="4772025"/>
            <a:ext cx="982663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9pPr>
          </a:lstStyle>
          <a:p>
            <a:r>
              <a:rPr lang="en-GB" sz="1400">
                <a:latin typeface="Arial" pitchFamily="34" charset="0"/>
              </a:rPr>
              <a:t>Training</a:t>
            </a:r>
          </a:p>
        </p:txBody>
      </p:sp>
      <p:sp>
        <p:nvSpPr>
          <p:cNvPr id="34" name="Text Box 36"/>
          <p:cNvSpPr txBox="1">
            <a:spLocks noChangeArrowheads="1"/>
          </p:cNvSpPr>
          <p:nvPr/>
        </p:nvSpPr>
        <p:spPr bwMode="auto">
          <a:xfrm>
            <a:off x="3851275" y="4941888"/>
            <a:ext cx="12795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9pPr>
          </a:lstStyle>
          <a:p>
            <a:r>
              <a:rPr lang="en-GB" sz="1400">
                <a:latin typeface="Arial" pitchFamily="34" charset="0"/>
              </a:rPr>
              <a:t>Monitoring</a:t>
            </a:r>
          </a:p>
        </p:txBody>
      </p:sp>
      <p:sp>
        <p:nvSpPr>
          <p:cNvPr id="35" name="Text Box 37"/>
          <p:cNvSpPr txBox="1">
            <a:spLocks noChangeArrowheads="1"/>
          </p:cNvSpPr>
          <p:nvPr/>
        </p:nvSpPr>
        <p:spPr bwMode="auto">
          <a:xfrm>
            <a:off x="3640138" y="5084763"/>
            <a:ext cx="1011237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9pPr>
          </a:lstStyle>
          <a:p>
            <a:r>
              <a:rPr lang="en-GB" sz="1400">
                <a:latin typeface="Arial" pitchFamily="34" charset="0"/>
              </a:rPr>
              <a:t>Evaluation</a:t>
            </a:r>
          </a:p>
        </p:txBody>
      </p:sp>
      <p:sp>
        <p:nvSpPr>
          <p:cNvPr id="36" name="Text Box 38"/>
          <p:cNvSpPr txBox="1">
            <a:spLocks noChangeArrowheads="1"/>
          </p:cNvSpPr>
          <p:nvPr/>
        </p:nvSpPr>
        <p:spPr bwMode="auto">
          <a:xfrm>
            <a:off x="3422650" y="5300663"/>
            <a:ext cx="1192213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9pPr>
          </a:lstStyle>
          <a:p>
            <a:r>
              <a:rPr lang="en-GB" sz="1400">
                <a:latin typeface="Arial" pitchFamily="34" charset="0"/>
              </a:rPr>
              <a:t>Organisation</a:t>
            </a:r>
          </a:p>
        </p:txBody>
      </p:sp>
      <p:sp>
        <p:nvSpPr>
          <p:cNvPr id="37" name="Text Box 39"/>
          <p:cNvSpPr txBox="1">
            <a:spLocks noChangeArrowheads="1"/>
          </p:cNvSpPr>
          <p:nvPr/>
        </p:nvSpPr>
        <p:spPr bwMode="auto">
          <a:xfrm>
            <a:off x="3351213" y="5589588"/>
            <a:ext cx="755650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9pPr>
          </a:lstStyle>
          <a:p>
            <a:r>
              <a:rPr lang="en-GB" sz="1400">
                <a:latin typeface="Arial" pitchFamily="34" charset="0"/>
              </a:rPr>
              <a:t>Control</a:t>
            </a:r>
          </a:p>
        </p:txBody>
      </p:sp>
      <p:sp>
        <p:nvSpPr>
          <p:cNvPr id="38" name="Text Box 40"/>
          <p:cNvSpPr txBox="1">
            <a:spLocks noChangeArrowheads="1"/>
          </p:cNvSpPr>
          <p:nvPr/>
        </p:nvSpPr>
        <p:spPr bwMode="auto">
          <a:xfrm>
            <a:off x="890588" y="4549775"/>
            <a:ext cx="1320800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Gill Sans MT" pitchFamily="34" charset="0"/>
                <a:cs typeface="Lucida Sans Unicode" pitchFamily="34" charset="0"/>
              </a:defRPr>
            </a:lvl9pPr>
          </a:lstStyle>
          <a:p>
            <a:r>
              <a:rPr lang="en-GB" sz="1400" b="1">
                <a:latin typeface="Arial" pitchFamily="34" charset="0"/>
              </a:rPr>
              <a:t>Management </a:t>
            </a:r>
          </a:p>
        </p:txBody>
      </p:sp>
      <p:sp>
        <p:nvSpPr>
          <p:cNvPr id="39" name="Rectangle 41"/>
          <p:cNvSpPr>
            <a:spLocks noChangeArrowheads="1"/>
          </p:cNvSpPr>
          <p:nvPr/>
        </p:nvSpPr>
        <p:spPr bwMode="auto">
          <a:xfrm>
            <a:off x="4797425" y="1500188"/>
            <a:ext cx="1274763" cy="287337"/>
          </a:xfrm>
          <a:prstGeom prst="rect">
            <a:avLst/>
          </a:prstGeom>
          <a:solidFill>
            <a:srgbClr val="3891A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1">
                <a:solidFill>
                  <a:srgbClr val="000000"/>
                </a:solidFill>
                <a:latin typeface="Arial" pitchFamily="34" charset="0"/>
              </a:rPr>
              <a:t>Leadership</a:t>
            </a:r>
          </a:p>
        </p:txBody>
      </p:sp>
      <p:sp>
        <p:nvSpPr>
          <p:cNvPr id="40" name="AutoShape 3"/>
          <p:cNvSpPr>
            <a:spLocks noChangeArrowheads="1"/>
          </p:cNvSpPr>
          <p:nvPr/>
        </p:nvSpPr>
        <p:spPr bwMode="auto">
          <a:xfrm rot="8400000" flipH="1" flipV="1">
            <a:off x="-180975" y="3140075"/>
            <a:ext cx="9144000" cy="936625"/>
          </a:xfrm>
          <a:prstGeom prst="leftRightArrow">
            <a:avLst>
              <a:gd name="adj1" fmla="val 50000"/>
              <a:gd name="adj2" fmla="val 194350"/>
            </a:avLst>
          </a:prstGeom>
          <a:solidFill>
            <a:srgbClr val="3891A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Leadership </a:t>
            </a:r>
            <a:br>
              <a:rPr lang="en-US" dirty="0" smtClean="0"/>
            </a:b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Manajemen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3708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C34B3-5A73-4982-B6FC-C8ED59651634}" type="slidenum">
              <a:rPr lang="en-US"/>
              <a:pPr/>
              <a:t>13</a:t>
            </a:fld>
            <a:endParaRPr lang="en-US"/>
          </a:p>
        </p:txBody>
      </p:sp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1435100" y="274638"/>
            <a:ext cx="749935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Lucida Sans Unicode" charset="0"/>
                <a:cs typeface="Lucida Sans Unicode" charset="0"/>
              </a:rPr>
              <a:t>Fungsi saling melengkapi…</a:t>
            </a:r>
          </a:p>
        </p:txBody>
      </p:sp>
      <p:graphicFrame>
        <p:nvGraphicFramePr>
          <p:cNvPr id="27650" name="Group 2"/>
          <p:cNvGraphicFramePr>
            <a:graphicFrameLocks noGrp="1"/>
          </p:cNvGraphicFramePr>
          <p:nvPr/>
        </p:nvGraphicFramePr>
        <p:xfrm>
          <a:off x="685800" y="1636712"/>
          <a:ext cx="7793038" cy="4535488"/>
        </p:xfrm>
        <a:graphic>
          <a:graphicData uri="http://schemas.openxmlformats.org/drawingml/2006/table">
            <a:tbl>
              <a:tblPr/>
              <a:tblGrid>
                <a:gridCol w="3897313"/>
                <a:gridCol w="3895725"/>
              </a:tblGrid>
              <a:tr h="32292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Kepemimpinan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ill Sans MT" pitchFamily="32" charset="0"/>
                        <a:ea typeface="Lucida Sans Unicode" charset="0"/>
                        <a:cs typeface="Lucida Sans Unicode" charset="0"/>
                      </a:endParaRPr>
                    </a:p>
                  </a:txBody>
                  <a:tcPr marT="29484" anchor="ctr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891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Manajemen</a:t>
                      </a:r>
                    </a:p>
                  </a:txBody>
                  <a:tcPr marT="29484" anchor="ctr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891A7"/>
                    </a:solidFill>
                  </a:tcPr>
                </a:tc>
              </a:tr>
              <a:tr h="42125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Menentukan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visi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dan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arah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 MT" pitchFamily="32" charset="0"/>
                        <a:ea typeface="Lucida Sans Unicode" charset="0"/>
                        <a:cs typeface="Lucida Sans Unicode" charset="0"/>
                      </a:endParaRPr>
                    </a:p>
                    <a:p>
                      <a:pPr marL="457200" marR="0" lvl="1" indent="0" algn="l" defTabSz="4572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Char char="•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Menyusun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strategi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untuk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mencapai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perubahan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 MT" pitchFamily="32" charset="0"/>
                        <a:ea typeface="Lucida Sans Unicode" charset="0"/>
                        <a:cs typeface="Lucida Sans Unicode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Menyatukan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orang-orang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 MT" pitchFamily="32" charset="0"/>
                        <a:ea typeface="Lucida Sans Unicode" charset="0"/>
                        <a:cs typeface="Lucida Sans Unicode" charset="0"/>
                      </a:endParaRPr>
                    </a:p>
                    <a:p>
                      <a:pPr marL="457200" marR="0" lvl="1" indent="0" algn="l" defTabSz="4572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Char char="•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Mengkomunikasikan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arahan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baru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 MT" pitchFamily="32" charset="0"/>
                        <a:ea typeface="Lucida Sans Unicode" charset="0"/>
                        <a:cs typeface="Lucida Sans Unicode" charset="0"/>
                      </a:endParaRPr>
                    </a:p>
                    <a:p>
                      <a:pPr marL="457200" marR="0" lvl="1" indent="0" algn="l" defTabSz="4572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Char char="•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Memenangkan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komitmen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dari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orang-orang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 MT" pitchFamily="32" charset="0"/>
                        <a:ea typeface="Lucida Sans Unicode" charset="0"/>
                        <a:cs typeface="Lucida Sans Unicode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Memotivasi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orang-orang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 MT" pitchFamily="32" charset="0"/>
                        <a:ea typeface="Lucida Sans Unicode" charset="0"/>
                        <a:cs typeface="Lucida Sans Unicode" charset="0"/>
                      </a:endParaRPr>
                    </a:p>
                    <a:p>
                      <a:pPr marL="457200" marR="0" lvl="1" indent="0" algn="l" defTabSz="4572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Char char="•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Memberikan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daya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tarik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terhadap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kebutuhan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&amp;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nilai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 MT" pitchFamily="32" charset="0"/>
                        <a:ea typeface="Lucida Sans Unicode" charset="0"/>
                        <a:cs typeface="Lucida Sans Unicode" charset="0"/>
                      </a:endParaRPr>
                    </a:p>
                    <a:p>
                      <a:pPr marL="457200" marR="0" lvl="1" indent="0" algn="l" defTabSz="4572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Char char="•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Mendorong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perkembangan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personal</a:t>
                      </a:r>
                    </a:p>
                    <a:p>
                      <a:pPr marL="457200" marR="0" lvl="1" indent="0" algn="l" defTabSz="4572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Char char="•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Memperkenalkan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&amp;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memberi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penghargaan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terhadap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kesuksesan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 MT" pitchFamily="32" charset="0"/>
                        <a:ea typeface="Lucida Sans Unicode" charset="0"/>
                        <a:cs typeface="Lucida Sans Unicode" charset="0"/>
                      </a:endParaRPr>
                    </a:p>
                  </a:txBody>
                  <a:tcPr marT="29484" anchor="ctr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Perencanaan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&amp;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anggaran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 MT" pitchFamily="32" charset="0"/>
                        <a:ea typeface="Lucida Sans Unicode" charset="0"/>
                        <a:cs typeface="Lucida Sans Unicode" charset="0"/>
                      </a:endParaRPr>
                    </a:p>
                    <a:p>
                      <a:pPr marL="457200" marR="0" lvl="1" indent="0" algn="l" defTabSz="4572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Char char="•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Menyusun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target/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tujuan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 MT" pitchFamily="32" charset="0"/>
                        <a:ea typeface="Lucida Sans Unicode" charset="0"/>
                        <a:cs typeface="Lucida Sans Unicode" charset="0"/>
                      </a:endParaRPr>
                    </a:p>
                    <a:p>
                      <a:pPr marL="457200" marR="0" lvl="1" indent="0" algn="l" defTabSz="4572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Char char="•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Berjalan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sesuai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tahapan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 MT" pitchFamily="32" charset="0"/>
                        <a:ea typeface="Lucida Sans Unicode" charset="0"/>
                        <a:cs typeface="Lucida Sans Unicode" charset="0"/>
                      </a:endParaRPr>
                    </a:p>
                    <a:p>
                      <a:pPr marL="457200" marR="0" lvl="1" indent="0" algn="l" defTabSz="4572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Char char="•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Pengalokasian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sumberdaya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 MT" pitchFamily="32" charset="0"/>
                        <a:ea typeface="Lucida Sans Unicode" charset="0"/>
                        <a:cs typeface="Lucida Sans Unicode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Pengorganisasian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&amp;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Staf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 MT" pitchFamily="32" charset="0"/>
                        <a:ea typeface="Lucida Sans Unicode" charset="0"/>
                        <a:cs typeface="Lucida Sans Unicode" charset="0"/>
                      </a:endParaRPr>
                    </a:p>
                    <a:p>
                      <a:pPr marL="457200" marR="0" lvl="1" indent="0" algn="l" defTabSz="4572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Char char="•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Membangun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struktur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&amp;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sistem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 MT" pitchFamily="32" charset="0"/>
                        <a:ea typeface="Lucida Sans Unicode" charset="0"/>
                        <a:cs typeface="Lucida Sans Unicode" charset="0"/>
                      </a:endParaRPr>
                    </a:p>
                    <a:p>
                      <a:pPr marL="457200" marR="0" lvl="1" indent="0" algn="l" defTabSz="4572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Char char="•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Mengisi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perjanjian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 MT" pitchFamily="32" charset="0"/>
                        <a:ea typeface="Lucida Sans Unicode" charset="0"/>
                        <a:cs typeface="Lucida Sans Unicode" charset="0"/>
                      </a:endParaRPr>
                    </a:p>
                    <a:p>
                      <a:pPr marL="457200" marR="0" lvl="1" indent="0" algn="l" defTabSz="4572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Char char="•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Mengeluarkan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rencana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 MT" pitchFamily="32" charset="0"/>
                        <a:ea typeface="Lucida Sans Unicode" charset="0"/>
                        <a:cs typeface="Lucida Sans Unicode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Pengawasan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&amp;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penyelesaian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masalah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 MT" pitchFamily="32" charset="0"/>
                        <a:ea typeface="Lucida Sans Unicode" charset="0"/>
                        <a:cs typeface="Lucida Sans Unicode" charset="0"/>
                      </a:endParaRPr>
                    </a:p>
                    <a:p>
                      <a:pPr marL="457200" marR="0" lvl="1" indent="0" algn="l" defTabSz="4572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Char char="•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Proses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yang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tanpa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risiko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 MT" pitchFamily="32" charset="0"/>
                        <a:ea typeface="Lucida Sans Unicode" charset="0"/>
                        <a:cs typeface="Lucida Sans Unicode" charset="0"/>
                      </a:endParaRPr>
                    </a:p>
                    <a:p>
                      <a:pPr marL="457200" marR="0" lvl="1" indent="0" algn="l" defTabSz="4572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Char char="•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Menetapkan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target</a:t>
                      </a:r>
                    </a:p>
                    <a:p>
                      <a:pPr marL="457200" marR="0" lvl="1" indent="0" algn="l" defTabSz="4572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Char char="•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Menjaga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pengawasan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kualitas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itchFamily="32" charset="0"/>
                          <a:ea typeface="Lucida Sans Unicode" charset="0"/>
                          <a:cs typeface="Lucida Sans Unicode" charset="0"/>
                        </a:rPr>
                        <a:t> (quality control)</a:t>
                      </a:r>
                    </a:p>
                  </a:txBody>
                  <a:tcPr marT="29484" anchor="ctr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</a:tr>
            </a:tbl>
          </a:graphicData>
        </a:graphic>
      </p:graphicFrame>
      <p:sp>
        <p:nvSpPr>
          <p:cNvPr id="27667" name="Text Box 19"/>
          <p:cNvSpPr txBox="1">
            <a:spLocks noChangeArrowheads="1"/>
          </p:cNvSpPr>
          <p:nvPr/>
        </p:nvSpPr>
        <p:spPr bwMode="auto">
          <a:xfrm>
            <a:off x="8613775" y="6305550"/>
            <a:ext cx="4572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7010C12-2EB4-447F-9EEF-A747A9969DD6}" type="slidenum">
              <a:rPr lang="en-US" sz="1200">
                <a:solidFill>
                  <a:srgbClr val="B5A788"/>
                </a:solidFill>
                <a:ea typeface="Lucida Sans Unicode" charset="0"/>
                <a:cs typeface="Lucida Sans Unicode" charset="0"/>
              </a:rPr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13</a:t>
            </a:fld>
            <a:endParaRPr lang="en-US" sz="1200">
              <a:solidFill>
                <a:srgbClr val="B5A788"/>
              </a:solidFill>
              <a:ea typeface="Lucida Sans Unicode" charset="0"/>
              <a:cs typeface="Lucida Sans Unicode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34698-CDF9-464A-AC54-1A4BBA0D25FD}" type="slidenum">
              <a:rPr lang="en-US"/>
              <a:pPr/>
              <a:t>14</a:t>
            </a:fld>
            <a:endParaRPr lang="en-US"/>
          </a:p>
        </p:txBody>
      </p:sp>
      <p:sp>
        <p:nvSpPr>
          <p:cNvPr id="32769" name="Text Box 1"/>
          <p:cNvSpPr txBox="1">
            <a:spLocks noChangeArrowheads="1"/>
          </p:cNvSpPr>
          <p:nvPr/>
        </p:nvSpPr>
        <p:spPr bwMode="auto">
          <a:xfrm>
            <a:off x="533400" y="274638"/>
            <a:ext cx="749935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300" dirty="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Lucida Sans Unicode" charset="0"/>
                <a:cs typeface="Lucida Sans Unicode" charset="0"/>
              </a:rPr>
              <a:t>Let’s make a process…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33413" y="1431925"/>
            <a:ext cx="4338637" cy="4833938"/>
            <a:chOff x="399" y="902"/>
            <a:chExt cx="2733" cy="3045"/>
          </a:xfrm>
        </p:grpSpPr>
        <p:pic>
          <p:nvPicPr>
            <p:cNvPr id="32771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9" y="902"/>
              <a:ext cx="2734" cy="304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32772" name="Text Box 4"/>
            <p:cNvSpPr txBox="1">
              <a:spLocks noChangeArrowheads="1"/>
            </p:cNvSpPr>
            <p:nvPr/>
          </p:nvSpPr>
          <p:spPr bwMode="auto">
            <a:xfrm>
              <a:off x="399" y="902"/>
              <a:ext cx="2734" cy="304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8613775" y="6305550"/>
            <a:ext cx="4572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6AC08403-0051-422C-A587-F487482FE968}" type="slidenum">
              <a:rPr lang="en-US" sz="1200">
                <a:solidFill>
                  <a:srgbClr val="B5A788"/>
                </a:solidFill>
                <a:ea typeface="Lucida Sans Unicode" charset="0"/>
                <a:cs typeface="Lucida Sans Unicode" charset="0"/>
              </a:rPr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14</a:t>
            </a:fld>
            <a:endParaRPr lang="en-US" sz="1200">
              <a:solidFill>
                <a:srgbClr val="B5A788"/>
              </a:solidFill>
              <a:ea typeface="Lucida Sans Unicode" charset="0"/>
              <a:cs typeface="Lucida Sans Unicode" charset="0"/>
            </a:endParaRP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5715000" y="1600200"/>
            <a:ext cx="2057400" cy="577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b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BUKU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5715000" y="2706688"/>
            <a:ext cx="2057400" cy="577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b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DISKUSI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5715000" y="3814763"/>
            <a:ext cx="2971800" cy="577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b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ORGANISASI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5715000" y="4978400"/>
            <a:ext cx="2057400" cy="577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b="1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MENTOR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2"/>
          <p:cNvSpPr>
            <a:spLocks noChangeArrowheads="1"/>
          </p:cNvSpPr>
          <p:nvPr/>
        </p:nvSpPr>
        <p:spPr bwMode="auto">
          <a:xfrm>
            <a:off x="3810000" y="2438400"/>
            <a:ext cx="1600200" cy="1600200"/>
          </a:xfrm>
          <a:prstGeom prst="ellipse">
            <a:avLst/>
          </a:prstGeom>
          <a:solidFill>
            <a:srgbClr val="78167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US" sz="1600" b="0"/>
          </a:p>
        </p:txBody>
      </p:sp>
      <p:sp>
        <p:nvSpPr>
          <p:cNvPr id="61" name="Oval 3"/>
          <p:cNvSpPr>
            <a:spLocks noChangeArrowheads="1"/>
          </p:cNvSpPr>
          <p:nvPr/>
        </p:nvSpPr>
        <p:spPr bwMode="auto">
          <a:xfrm>
            <a:off x="3886200" y="381000"/>
            <a:ext cx="1295400" cy="1295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US" sz="1600" b="0"/>
          </a:p>
        </p:txBody>
      </p:sp>
      <p:sp>
        <p:nvSpPr>
          <p:cNvPr id="62" name="Oval 4"/>
          <p:cNvSpPr>
            <a:spLocks noChangeArrowheads="1"/>
          </p:cNvSpPr>
          <p:nvPr/>
        </p:nvSpPr>
        <p:spPr bwMode="auto">
          <a:xfrm>
            <a:off x="1676400" y="1752600"/>
            <a:ext cx="1295400" cy="12192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US" sz="1600" b="0"/>
          </a:p>
        </p:txBody>
      </p:sp>
      <p:sp>
        <p:nvSpPr>
          <p:cNvPr id="63" name="Oval 5"/>
          <p:cNvSpPr>
            <a:spLocks noChangeArrowheads="1"/>
          </p:cNvSpPr>
          <p:nvPr/>
        </p:nvSpPr>
        <p:spPr bwMode="auto">
          <a:xfrm>
            <a:off x="1676400" y="3886200"/>
            <a:ext cx="1295400" cy="1219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US" sz="1600" b="0"/>
          </a:p>
        </p:txBody>
      </p:sp>
      <p:sp>
        <p:nvSpPr>
          <p:cNvPr id="64" name="Oval 6"/>
          <p:cNvSpPr>
            <a:spLocks noChangeArrowheads="1"/>
          </p:cNvSpPr>
          <p:nvPr/>
        </p:nvSpPr>
        <p:spPr bwMode="auto">
          <a:xfrm>
            <a:off x="4038600" y="4876800"/>
            <a:ext cx="1295400" cy="1219200"/>
          </a:xfrm>
          <a:prstGeom prst="ellipse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/>
              <a:t>Systems</a:t>
            </a:r>
          </a:p>
        </p:txBody>
      </p:sp>
      <p:sp>
        <p:nvSpPr>
          <p:cNvPr id="65" name="Oval 7"/>
          <p:cNvSpPr>
            <a:spLocks noChangeArrowheads="1"/>
          </p:cNvSpPr>
          <p:nvPr/>
        </p:nvSpPr>
        <p:spPr bwMode="auto">
          <a:xfrm>
            <a:off x="6172200" y="3886200"/>
            <a:ext cx="1295400" cy="1219200"/>
          </a:xfrm>
          <a:prstGeom prst="ellipse">
            <a:avLst/>
          </a:pr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600"/>
              <a:t>Staff</a:t>
            </a:r>
          </a:p>
        </p:txBody>
      </p:sp>
      <p:sp>
        <p:nvSpPr>
          <p:cNvPr id="66" name="Oval 8"/>
          <p:cNvSpPr>
            <a:spLocks noChangeArrowheads="1"/>
          </p:cNvSpPr>
          <p:nvPr/>
        </p:nvSpPr>
        <p:spPr bwMode="auto">
          <a:xfrm>
            <a:off x="6248400" y="1600200"/>
            <a:ext cx="1295400" cy="1219200"/>
          </a:xfrm>
          <a:prstGeom prst="ellipse">
            <a:avLst/>
          </a:prstGeom>
          <a:solidFill>
            <a:srgbClr val="8B030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sz="1800" b="0">
              <a:latin typeface="Arial" pitchFamily="34" charset="0"/>
            </a:endParaRPr>
          </a:p>
        </p:txBody>
      </p:sp>
      <p:sp>
        <p:nvSpPr>
          <p:cNvPr id="67" name="Line 9"/>
          <p:cNvSpPr>
            <a:spLocks noChangeShapeType="1"/>
          </p:cNvSpPr>
          <p:nvPr/>
        </p:nvSpPr>
        <p:spPr bwMode="auto">
          <a:xfrm>
            <a:off x="2286000" y="30480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" name="Line 10"/>
          <p:cNvSpPr>
            <a:spLocks noChangeShapeType="1"/>
          </p:cNvSpPr>
          <p:nvPr/>
        </p:nvSpPr>
        <p:spPr bwMode="auto">
          <a:xfrm flipV="1">
            <a:off x="2819400" y="1219200"/>
            <a:ext cx="1066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" name="Line 11"/>
          <p:cNvSpPr>
            <a:spLocks noChangeShapeType="1"/>
          </p:cNvSpPr>
          <p:nvPr/>
        </p:nvSpPr>
        <p:spPr bwMode="auto">
          <a:xfrm>
            <a:off x="2819400" y="4876800"/>
            <a:ext cx="1219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" name="Line 12"/>
          <p:cNvSpPr>
            <a:spLocks noChangeShapeType="1"/>
          </p:cNvSpPr>
          <p:nvPr/>
        </p:nvSpPr>
        <p:spPr bwMode="auto">
          <a:xfrm flipV="1">
            <a:off x="5334000" y="4800600"/>
            <a:ext cx="990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" name="Line 13"/>
          <p:cNvSpPr>
            <a:spLocks noChangeShapeType="1"/>
          </p:cNvSpPr>
          <p:nvPr/>
        </p:nvSpPr>
        <p:spPr bwMode="auto">
          <a:xfrm flipV="1">
            <a:off x="6858000" y="28194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" name="Line 14"/>
          <p:cNvSpPr>
            <a:spLocks noChangeShapeType="1"/>
          </p:cNvSpPr>
          <p:nvPr/>
        </p:nvSpPr>
        <p:spPr bwMode="auto">
          <a:xfrm>
            <a:off x="5181600" y="1143000"/>
            <a:ext cx="1219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" name="Line 15"/>
          <p:cNvSpPr>
            <a:spLocks noChangeShapeType="1"/>
          </p:cNvSpPr>
          <p:nvPr/>
        </p:nvSpPr>
        <p:spPr bwMode="auto">
          <a:xfrm>
            <a:off x="2971800" y="2590800"/>
            <a:ext cx="914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" name="Line 16"/>
          <p:cNvSpPr>
            <a:spLocks noChangeShapeType="1"/>
          </p:cNvSpPr>
          <p:nvPr/>
        </p:nvSpPr>
        <p:spPr bwMode="auto">
          <a:xfrm>
            <a:off x="5334000" y="3581400"/>
            <a:ext cx="1066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" name="Line 17"/>
          <p:cNvSpPr>
            <a:spLocks noChangeShapeType="1"/>
          </p:cNvSpPr>
          <p:nvPr/>
        </p:nvSpPr>
        <p:spPr bwMode="auto">
          <a:xfrm flipV="1">
            <a:off x="2895600" y="3657600"/>
            <a:ext cx="1066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" name="Line 18"/>
          <p:cNvSpPr>
            <a:spLocks noChangeShapeType="1"/>
          </p:cNvSpPr>
          <p:nvPr/>
        </p:nvSpPr>
        <p:spPr bwMode="auto">
          <a:xfrm flipV="1">
            <a:off x="5334000" y="2514600"/>
            <a:ext cx="990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" name="Line 19"/>
          <p:cNvSpPr>
            <a:spLocks noChangeShapeType="1"/>
          </p:cNvSpPr>
          <p:nvPr/>
        </p:nvSpPr>
        <p:spPr bwMode="auto">
          <a:xfrm>
            <a:off x="4572000" y="16764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" name="Line 20"/>
          <p:cNvSpPr>
            <a:spLocks noChangeShapeType="1"/>
          </p:cNvSpPr>
          <p:nvPr/>
        </p:nvSpPr>
        <p:spPr bwMode="auto">
          <a:xfrm>
            <a:off x="4648200" y="40386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" name="Line 21"/>
          <p:cNvSpPr>
            <a:spLocks noChangeShapeType="1"/>
          </p:cNvSpPr>
          <p:nvPr/>
        </p:nvSpPr>
        <p:spPr bwMode="auto">
          <a:xfrm>
            <a:off x="2971800" y="220980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" name="Line 22"/>
          <p:cNvSpPr>
            <a:spLocks noChangeShapeType="1"/>
          </p:cNvSpPr>
          <p:nvPr/>
        </p:nvSpPr>
        <p:spPr bwMode="auto">
          <a:xfrm>
            <a:off x="2895600" y="457200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" name="Line 23"/>
          <p:cNvSpPr>
            <a:spLocks noChangeShapeType="1"/>
          </p:cNvSpPr>
          <p:nvPr/>
        </p:nvSpPr>
        <p:spPr bwMode="auto">
          <a:xfrm>
            <a:off x="2667000" y="2819400"/>
            <a:ext cx="160020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" name="Line 24"/>
          <p:cNvSpPr>
            <a:spLocks noChangeShapeType="1"/>
          </p:cNvSpPr>
          <p:nvPr/>
        </p:nvSpPr>
        <p:spPr bwMode="auto">
          <a:xfrm flipV="1">
            <a:off x="5029200" y="2743200"/>
            <a:ext cx="152400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" name="Line 25"/>
          <p:cNvSpPr>
            <a:spLocks noChangeShapeType="1"/>
          </p:cNvSpPr>
          <p:nvPr/>
        </p:nvSpPr>
        <p:spPr bwMode="auto">
          <a:xfrm flipV="1">
            <a:off x="2590800" y="1524000"/>
            <a:ext cx="160020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" name="Line 26"/>
          <p:cNvSpPr>
            <a:spLocks noChangeShapeType="1"/>
          </p:cNvSpPr>
          <p:nvPr/>
        </p:nvSpPr>
        <p:spPr bwMode="auto">
          <a:xfrm>
            <a:off x="4800600" y="1600200"/>
            <a:ext cx="175260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" name="Text Box 27"/>
          <p:cNvSpPr txBox="1">
            <a:spLocks noChangeArrowheads="1"/>
          </p:cNvSpPr>
          <p:nvPr/>
        </p:nvSpPr>
        <p:spPr bwMode="auto">
          <a:xfrm>
            <a:off x="3808413" y="2805113"/>
            <a:ext cx="1519237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sz="1600"/>
              <a:t>Shared</a:t>
            </a:r>
          </a:p>
          <a:p>
            <a:pPr algn="ctr" eaLnBrk="1" hangingPunct="1"/>
            <a:r>
              <a:rPr lang="en-US" sz="1600"/>
              <a:t>Vision, Mission</a:t>
            </a:r>
          </a:p>
          <a:p>
            <a:pPr algn="ctr" eaLnBrk="1" hangingPunct="1"/>
            <a:r>
              <a:rPr lang="en-US" sz="1600"/>
              <a:t> &amp;</a:t>
            </a:r>
          </a:p>
          <a:p>
            <a:pPr algn="ctr" eaLnBrk="1" hangingPunct="1"/>
            <a:r>
              <a:rPr lang="en-US" sz="1600"/>
              <a:t>Values</a:t>
            </a:r>
          </a:p>
        </p:txBody>
      </p:sp>
      <p:sp>
        <p:nvSpPr>
          <p:cNvPr id="86" name="Text Box 28"/>
          <p:cNvSpPr txBox="1">
            <a:spLocks noChangeArrowheads="1"/>
          </p:cNvSpPr>
          <p:nvPr/>
        </p:nvSpPr>
        <p:spPr bwMode="auto">
          <a:xfrm>
            <a:off x="3946525" y="609600"/>
            <a:ext cx="120173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endParaRPr lang="en-US" sz="1600" b="0"/>
          </a:p>
          <a:p>
            <a:pPr algn="ctr" eaLnBrk="1" hangingPunct="1"/>
            <a:r>
              <a:rPr lang="en-US" sz="1600"/>
              <a:t>Leadership</a:t>
            </a:r>
          </a:p>
        </p:txBody>
      </p:sp>
      <p:sp>
        <p:nvSpPr>
          <p:cNvPr id="87" name="Text Box 29"/>
          <p:cNvSpPr txBox="1">
            <a:spLocks noChangeArrowheads="1"/>
          </p:cNvSpPr>
          <p:nvPr/>
        </p:nvSpPr>
        <p:spPr bwMode="auto">
          <a:xfrm>
            <a:off x="1835150" y="2119313"/>
            <a:ext cx="10810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800"/>
              <a:t>Strategy</a:t>
            </a:r>
          </a:p>
        </p:txBody>
      </p:sp>
      <p:sp>
        <p:nvSpPr>
          <p:cNvPr id="88" name="Text Box 30"/>
          <p:cNvSpPr txBox="1">
            <a:spLocks noChangeArrowheads="1"/>
          </p:cNvSpPr>
          <p:nvPr/>
        </p:nvSpPr>
        <p:spPr bwMode="auto">
          <a:xfrm>
            <a:off x="6477000" y="2057400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600" b="0"/>
          </a:p>
        </p:txBody>
      </p:sp>
      <p:sp>
        <p:nvSpPr>
          <p:cNvPr id="89" name="Text Box 31"/>
          <p:cNvSpPr txBox="1">
            <a:spLocks noChangeArrowheads="1"/>
          </p:cNvSpPr>
          <p:nvPr/>
        </p:nvSpPr>
        <p:spPr bwMode="auto">
          <a:xfrm>
            <a:off x="6384925" y="2019300"/>
            <a:ext cx="1123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800"/>
              <a:t>Structure</a:t>
            </a:r>
          </a:p>
        </p:txBody>
      </p:sp>
      <p:sp>
        <p:nvSpPr>
          <p:cNvPr id="90" name="Text Box 32"/>
          <p:cNvSpPr txBox="1">
            <a:spLocks noChangeArrowheads="1"/>
          </p:cNvSpPr>
          <p:nvPr/>
        </p:nvSpPr>
        <p:spPr bwMode="auto">
          <a:xfrm>
            <a:off x="1752600" y="4343400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sz="1600" b="0"/>
          </a:p>
        </p:txBody>
      </p:sp>
      <p:sp>
        <p:nvSpPr>
          <p:cNvPr id="91" name="Text Box 33"/>
          <p:cNvSpPr txBox="1">
            <a:spLocks noChangeArrowheads="1"/>
          </p:cNvSpPr>
          <p:nvPr/>
        </p:nvSpPr>
        <p:spPr bwMode="auto">
          <a:xfrm>
            <a:off x="1736725" y="4357688"/>
            <a:ext cx="930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000"/>
              <a:t>    Skill</a:t>
            </a:r>
          </a:p>
        </p:txBody>
      </p:sp>
      <p:sp>
        <p:nvSpPr>
          <p:cNvPr id="92" name="Text Box 34"/>
          <p:cNvSpPr txBox="1">
            <a:spLocks noChangeArrowheads="1"/>
          </p:cNvSpPr>
          <p:nvPr/>
        </p:nvSpPr>
        <p:spPr bwMode="auto">
          <a:xfrm>
            <a:off x="3200400" y="6324600"/>
            <a:ext cx="3352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b="0" dirty="0"/>
              <a:t>Change in Organization Dimensions</a:t>
            </a:r>
          </a:p>
        </p:txBody>
      </p:sp>
    </p:spTree>
    <p:extLst>
      <p:ext uri="{BB962C8B-B14F-4D97-AF65-F5344CB8AC3E}">
        <p14:creationId xmlns="" xmlns:p14="http://schemas.microsoft.com/office/powerpoint/2010/main" val="313328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</a:t>
            </a:r>
            <a:r>
              <a:rPr lang="en-US" dirty="0" err="1" smtClean="0"/>
              <a:t>syarat</a:t>
            </a:r>
            <a:r>
              <a:rPr lang="en-US" dirty="0" smtClean="0"/>
              <a:t> </a:t>
            </a:r>
            <a:r>
              <a:rPr lang="en-US" dirty="0" err="1" smtClean="0"/>
              <a:t>keberhasilan</a:t>
            </a:r>
            <a:r>
              <a:rPr lang="en-US" dirty="0" smtClean="0"/>
              <a:t> </a:t>
            </a:r>
            <a:r>
              <a:rPr lang="en-US" dirty="0" err="1" smtClean="0"/>
              <a:t>organisasi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4213" indent="-682625">
              <a:buFont typeface="+mj-lt"/>
              <a:buAutoNum type="arabicPeriod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dirty="0" err="1"/>
              <a:t>Kepemimpinan</a:t>
            </a:r>
            <a:r>
              <a:rPr lang="en-GB" dirty="0"/>
              <a:t> yang </a:t>
            </a:r>
            <a:r>
              <a:rPr lang="en-GB" dirty="0" err="1"/>
              <a:t>Kuat</a:t>
            </a:r>
            <a:endParaRPr lang="en-GB" dirty="0"/>
          </a:p>
          <a:p>
            <a:pPr marL="684213" indent="-682625">
              <a:buFont typeface="+mj-lt"/>
              <a:buAutoNum type="arabicPeriod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dirty="0" err="1"/>
              <a:t>Visi</a:t>
            </a:r>
            <a:r>
              <a:rPr lang="en-GB" dirty="0"/>
              <a:t> yang </a:t>
            </a:r>
            <a:r>
              <a:rPr lang="en-GB" dirty="0" err="1"/>
              <a:t>Jelas</a:t>
            </a:r>
            <a:r>
              <a:rPr lang="en-GB" dirty="0"/>
              <a:t>/</a:t>
            </a:r>
            <a:r>
              <a:rPr lang="en-GB" dirty="0" err="1"/>
              <a:t>Terang</a:t>
            </a:r>
            <a:r>
              <a:rPr lang="en-GB" dirty="0"/>
              <a:t> (</a:t>
            </a:r>
            <a:r>
              <a:rPr lang="en-GB" dirty="0" err="1"/>
              <a:t>arah</a:t>
            </a:r>
            <a:r>
              <a:rPr lang="en-GB" dirty="0"/>
              <a:t> </a:t>
            </a:r>
            <a:r>
              <a:rPr lang="en-GB" dirty="0" err="1"/>
              <a:t>organisasi</a:t>
            </a:r>
            <a:r>
              <a:rPr lang="en-GB" dirty="0"/>
              <a:t>)</a:t>
            </a:r>
          </a:p>
          <a:p>
            <a:pPr marL="684213" indent="-682625">
              <a:buFont typeface="+mj-lt"/>
              <a:buAutoNum type="arabicPeriod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dirty="0" err="1"/>
              <a:t>Komitmen</a:t>
            </a:r>
            <a:r>
              <a:rPr lang="en-GB" dirty="0"/>
              <a:t> Senior </a:t>
            </a:r>
            <a:r>
              <a:rPr lang="en-GB" dirty="0" err="1"/>
              <a:t>Manajemen</a:t>
            </a:r>
            <a:r>
              <a:rPr lang="en-GB" dirty="0"/>
              <a:t> (</a:t>
            </a:r>
            <a:r>
              <a:rPr lang="en-GB" dirty="0" err="1"/>
              <a:t>Pengurus</a:t>
            </a:r>
            <a:r>
              <a:rPr lang="en-GB" dirty="0"/>
              <a:t> </a:t>
            </a:r>
            <a:r>
              <a:rPr lang="en-GB" dirty="0" err="1"/>
              <a:t>Inti</a:t>
            </a:r>
            <a:r>
              <a:rPr lang="en-GB" dirty="0"/>
              <a:t>/BPH)</a:t>
            </a:r>
          </a:p>
          <a:p>
            <a:pPr marL="684213" indent="-682625">
              <a:buFont typeface="+mj-lt"/>
              <a:buAutoNum type="arabicPeriod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dirty="0" err="1"/>
              <a:t>Komunikasi</a:t>
            </a:r>
            <a:r>
              <a:rPr lang="en-GB" dirty="0"/>
              <a:t> </a:t>
            </a:r>
            <a:r>
              <a:rPr lang="en-GB" dirty="0" err="1"/>
              <a:t>Dua</a:t>
            </a:r>
            <a:r>
              <a:rPr lang="en-GB" dirty="0"/>
              <a:t> </a:t>
            </a:r>
            <a:r>
              <a:rPr lang="en-GB" dirty="0" err="1"/>
              <a:t>Arah</a:t>
            </a:r>
            <a:r>
              <a:rPr lang="en-GB" dirty="0"/>
              <a:t> yang </a:t>
            </a:r>
            <a:r>
              <a:rPr lang="en-GB" dirty="0" err="1"/>
              <a:t>Baik</a:t>
            </a:r>
            <a:r>
              <a:rPr lang="en-GB" dirty="0"/>
              <a:t> (</a:t>
            </a:r>
            <a:r>
              <a:rPr lang="en-GB" dirty="0" err="1"/>
              <a:t>antara</a:t>
            </a:r>
            <a:r>
              <a:rPr lang="en-GB" dirty="0"/>
              <a:t> </a:t>
            </a:r>
            <a:r>
              <a:rPr lang="en-GB" dirty="0" err="1"/>
              <a:t>pemimpin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yang </a:t>
            </a:r>
            <a:r>
              <a:rPr lang="en-GB" dirty="0" err="1"/>
              <a:t>dipimpin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85774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Pedoman</a:t>
            </a:r>
            <a:r>
              <a:rPr lang="en-US" dirty="0" smtClean="0"/>
              <a:t> </a:t>
            </a:r>
            <a:r>
              <a:rPr lang="en-US" dirty="0" err="1" smtClean="0"/>
              <a:t>Lembaga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endParaRPr lang="en-US" dirty="0"/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2133600" y="1219200"/>
            <a:ext cx="66294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056" tIns="50526" rIns="101056" bIns="50526"/>
          <a:lstStyle/>
          <a:p>
            <a:pPr marL="342900" indent="-342900" eaLnBrk="1" hangingPunct="1">
              <a:spcBef>
                <a:spcPct val="20000"/>
              </a:spcBef>
            </a:pPr>
            <a:endParaRPr lang="id-ID" sz="1600" i="1" dirty="0">
              <a:latin typeface="Arial" pitchFamily="34" charset="0"/>
              <a:cs typeface="Arial" pitchFamily="34" charset="0"/>
            </a:endParaRPr>
          </a:p>
          <a:p>
            <a:pPr marL="1141413" lvl="2" indent="-227013" eaLnBrk="1" hangingPunct="1">
              <a:spcBef>
                <a:spcPct val="20000"/>
              </a:spcBef>
            </a:pP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LD </a:t>
            </a:r>
            <a:r>
              <a:rPr lang="en-US" sz="1600" b="0" dirty="0" err="1" smtClean="0">
                <a:latin typeface="Arial" pitchFamily="34" charset="0"/>
                <a:cs typeface="Arial" pitchFamily="34" charset="0"/>
              </a:rPr>
              <a:t>sebagai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0" i="1" dirty="0" smtClean="0">
                <a:latin typeface="Arial" pitchFamily="34" charset="0"/>
                <a:cs typeface="Arial" pitchFamily="34" charset="0"/>
              </a:rPr>
              <a:t>Opinion Leader</a:t>
            </a:r>
            <a:endParaRPr lang="id-ID" sz="1600" b="0" i="1" dirty="0">
              <a:latin typeface="Arial" pitchFamily="34" charset="0"/>
              <a:cs typeface="Arial" pitchFamily="34" charset="0"/>
            </a:endParaRPr>
          </a:p>
          <a:p>
            <a:pPr marL="1141413" lvl="2" indent="-227013" eaLnBrk="1" hangingPunct="1">
              <a:spcBef>
                <a:spcPct val="20000"/>
              </a:spcBef>
            </a:pPr>
            <a:r>
              <a:rPr lang="en-US" sz="1600" b="0" dirty="0" err="1" smtClean="0">
                <a:latin typeface="Arial" pitchFamily="34" charset="0"/>
                <a:cs typeface="Arial" pitchFamily="34" charset="0"/>
              </a:rPr>
              <a:t>Optimalnya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0" dirty="0" err="1" smtClean="0">
                <a:latin typeface="Arial" pitchFamily="34" charset="0"/>
                <a:cs typeface="Arial" pitchFamily="34" charset="0"/>
              </a:rPr>
              <a:t>peran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 CC LD</a:t>
            </a:r>
            <a:endParaRPr lang="en-US" sz="1600" b="0" dirty="0">
              <a:latin typeface="Arial" pitchFamily="34" charset="0"/>
              <a:cs typeface="Arial" pitchFamily="34" charset="0"/>
            </a:endParaRPr>
          </a:p>
          <a:p>
            <a:pPr marL="1141413" lvl="2" indent="-227013" eaLnBrk="1" hangingPunct="1">
              <a:spcBef>
                <a:spcPct val="20000"/>
              </a:spcBef>
            </a:pPr>
            <a:r>
              <a:rPr lang="en-US" sz="1600" b="0" dirty="0" err="1" smtClean="0">
                <a:latin typeface="Arial" pitchFamily="34" charset="0"/>
                <a:cs typeface="Arial" pitchFamily="34" charset="0"/>
              </a:rPr>
              <a:t>Optimalnya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sz="1600" b="0" dirty="0" err="1" smtClean="0">
                <a:latin typeface="Arial" pitchFamily="34" charset="0"/>
                <a:cs typeface="Arial" pitchFamily="34" charset="0"/>
              </a:rPr>
              <a:t>yiar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 Islam</a:t>
            </a:r>
          </a:p>
          <a:p>
            <a:pPr marL="1141413" lvl="2" indent="-227013" eaLnBrk="1" hangingPunct="1">
              <a:spcBef>
                <a:spcPct val="20000"/>
              </a:spcBef>
            </a:pPr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marL="1141413" lvl="2" indent="-227013">
              <a:spcBef>
                <a:spcPct val="20000"/>
              </a:spcBef>
            </a:pP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Mapannya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>
                <a:latin typeface="Arial" pitchFamily="34" charset="0"/>
                <a:cs typeface="Arial" pitchFamily="34" charset="0"/>
              </a:rPr>
              <a:t>k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aderisasi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LD</a:t>
            </a:r>
          </a:p>
          <a:p>
            <a:pPr marL="1141413" lvl="2" indent="-227013">
              <a:spcBef>
                <a:spcPct val="20000"/>
              </a:spcBef>
            </a:pPr>
            <a:r>
              <a:rPr lang="en-US" sz="1600" b="0" dirty="0" err="1" smtClean="0">
                <a:latin typeface="Arial" pitchFamily="34" charset="0"/>
                <a:cs typeface="Arial" pitchFamily="34" charset="0"/>
              </a:rPr>
              <a:t>Optimalnya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 LD </a:t>
            </a:r>
            <a:r>
              <a:rPr lang="en-US" sz="1600" b="0" dirty="0" err="1" smtClean="0">
                <a:latin typeface="Arial" pitchFamily="34" charset="0"/>
                <a:cs typeface="Arial" pitchFamily="34" charset="0"/>
              </a:rPr>
              <a:t>sebagai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0" dirty="0" err="1" smtClean="0">
                <a:latin typeface="Arial" pitchFamily="34" charset="0"/>
                <a:cs typeface="Arial" pitchFamily="34" charset="0"/>
              </a:rPr>
              <a:t>sarana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0" dirty="0" err="1" smtClean="0">
                <a:latin typeface="Arial" pitchFamily="34" charset="0"/>
                <a:cs typeface="Arial" pitchFamily="34" charset="0"/>
              </a:rPr>
              <a:t>rekrutmen</a:t>
            </a:r>
            <a:endParaRPr lang="en-US" sz="1600" b="0" dirty="0" smtClean="0">
              <a:latin typeface="Arial" pitchFamily="34" charset="0"/>
              <a:cs typeface="Arial" pitchFamily="34" charset="0"/>
            </a:endParaRPr>
          </a:p>
          <a:p>
            <a:pPr marL="1141413" lvl="2" indent="-227013">
              <a:spcBef>
                <a:spcPct val="20000"/>
              </a:spcBef>
            </a:pP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Optimalnya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pelaksanaan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A2I</a:t>
            </a:r>
          </a:p>
          <a:p>
            <a:pPr marL="1141413" lvl="2" indent="-227013">
              <a:spcBef>
                <a:spcPct val="20000"/>
              </a:spcBef>
            </a:pP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Mentoring </a:t>
            </a:r>
            <a:r>
              <a:rPr lang="en-US" sz="1600" b="0" dirty="0" err="1" smtClean="0">
                <a:latin typeface="Arial" pitchFamily="34" charset="0"/>
                <a:cs typeface="Arial" pitchFamily="34" charset="0"/>
              </a:rPr>
              <a:t>sebagai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0" dirty="0" err="1" smtClean="0">
                <a:latin typeface="Arial" pitchFamily="34" charset="0"/>
                <a:cs typeface="Arial" pitchFamily="34" charset="0"/>
              </a:rPr>
              <a:t>sarana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0" dirty="0" err="1" smtClean="0">
                <a:latin typeface="Arial" pitchFamily="34" charset="0"/>
                <a:cs typeface="Arial" pitchFamily="34" charset="0"/>
              </a:rPr>
              <a:t>rekrutmen</a:t>
            </a:r>
            <a:endParaRPr lang="id-ID" sz="1600" b="0" dirty="0">
              <a:latin typeface="Arial" pitchFamily="34" charset="0"/>
              <a:cs typeface="Arial" pitchFamily="34" charset="0"/>
            </a:endParaRPr>
          </a:p>
          <a:p>
            <a:pPr marL="1141413" lvl="2" indent="-227013" eaLnBrk="1" hangingPunct="1">
              <a:spcBef>
                <a:spcPct val="20000"/>
              </a:spcBef>
            </a:pPr>
            <a:endParaRPr lang="en-US" sz="1600" b="0" dirty="0">
              <a:latin typeface="Arial" pitchFamily="34" charset="0"/>
              <a:cs typeface="Arial" pitchFamily="34" charset="0"/>
            </a:endParaRPr>
          </a:p>
          <a:p>
            <a:pPr marL="1141413" lvl="2" indent="-227013">
              <a:spcBef>
                <a:spcPct val="20000"/>
              </a:spcBef>
            </a:pPr>
            <a:r>
              <a:rPr lang="id-ID" sz="1600" b="0" dirty="0" smtClean="0">
                <a:latin typeface="Arial" pitchFamily="34" charset="0"/>
                <a:cs typeface="Arial" pitchFamily="34" charset="0"/>
              </a:rPr>
              <a:t>Re-Marketisasi 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LD</a:t>
            </a:r>
            <a:endParaRPr lang="id-ID" sz="1600" b="0" dirty="0" smtClean="0">
              <a:latin typeface="Arial" pitchFamily="34" charset="0"/>
              <a:cs typeface="Arial" pitchFamily="34" charset="0"/>
            </a:endParaRPr>
          </a:p>
          <a:p>
            <a:pPr marL="1141413" lvl="2" indent="-227013" eaLnBrk="1" hangingPunct="1">
              <a:spcBef>
                <a:spcPct val="20000"/>
              </a:spcBef>
            </a:pPr>
            <a:r>
              <a:rPr lang="en-US" sz="1600" b="0" dirty="0" err="1" smtClean="0">
                <a:latin typeface="Arial" pitchFamily="34" charset="0"/>
                <a:cs typeface="Arial" pitchFamily="34" charset="0"/>
              </a:rPr>
              <a:t>Peningkatan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0" dirty="0" err="1" smtClean="0">
                <a:latin typeface="Arial" pitchFamily="34" charset="0"/>
                <a:cs typeface="Arial" pitchFamily="34" charset="0"/>
              </a:rPr>
              <a:t>Kualifikasi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 LD</a:t>
            </a:r>
          </a:p>
          <a:p>
            <a:pPr marL="1141413" lvl="2" indent="-227013" eaLnBrk="1" hangingPunct="1">
              <a:spcBef>
                <a:spcPct val="20000"/>
              </a:spcBef>
            </a:pP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Sinergisitas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Dakwah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Syi’ar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1141413" lvl="2" indent="-227013" eaLnBrk="1" hangingPunct="1">
              <a:spcBef>
                <a:spcPct val="20000"/>
              </a:spcBef>
            </a:pPr>
            <a:endParaRPr lang="en-US" sz="1600" b="0" dirty="0">
              <a:latin typeface="Arial" pitchFamily="34" charset="0"/>
              <a:cs typeface="Arial" pitchFamily="34" charset="0"/>
            </a:endParaRPr>
          </a:p>
          <a:p>
            <a:pPr marL="1141413" lvl="2" indent="-227013" eaLnBrk="1" hangingPunct="1">
              <a:spcBef>
                <a:spcPct val="20000"/>
              </a:spcBef>
            </a:pP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Kemuslimahan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sebagai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sarana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rekrutmen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1141413" lvl="2" indent="-227013" eaLnBrk="1" hangingPunct="1">
              <a:spcBef>
                <a:spcPct val="20000"/>
              </a:spcBef>
            </a:pPr>
            <a:r>
              <a:rPr lang="en-US" sz="1600" b="0" dirty="0" err="1" smtClean="0">
                <a:latin typeface="Arial" pitchFamily="34" charset="0"/>
                <a:cs typeface="Arial" pitchFamily="34" charset="0"/>
              </a:rPr>
              <a:t>Penguatan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0" dirty="0" err="1" smtClean="0">
                <a:latin typeface="Arial" pitchFamily="34" charset="0"/>
                <a:cs typeface="Arial" pitchFamily="34" charset="0"/>
              </a:rPr>
              <a:t>tsaqofah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0" dirty="0" err="1" smtClean="0">
                <a:latin typeface="Arial" pitchFamily="34" charset="0"/>
                <a:cs typeface="Arial" pitchFamily="34" charset="0"/>
              </a:rPr>
              <a:t>kemuslimahan</a:t>
            </a:r>
            <a:endParaRPr lang="en-US" sz="1600" b="0" dirty="0" smtClean="0">
              <a:latin typeface="Arial" pitchFamily="34" charset="0"/>
              <a:cs typeface="Arial" pitchFamily="34" charset="0"/>
            </a:endParaRPr>
          </a:p>
          <a:p>
            <a:pPr marL="1141413" lvl="2" indent="-227013" eaLnBrk="1" hangingPunct="1">
              <a:spcBef>
                <a:spcPct val="20000"/>
              </a:spcBef>
            </a:pP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Pengoptimalan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jaringan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kemuslimahan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1141413" lvl="2" indent="-227013" eaLnBrk="1" hangingPunct="1">
              <a:spcBef>
                <a:spcPct val="20000"/>
              </a:spcBef>
            </a:pPr>
            <a:endParaRPr lang="en-US" sz="1600" b="0" dirty="0">
              <a:latin typeface="Arial" pitchFamily="34" charset="0"/>
              <a:cs typeface="Arial" pitchFamily="34" charset="0"/>
            </a:endParaRPr>
          </a:p>
          <a:p>
            <a:pPr marL="342900" indent="-342900" eaLnBrk="1" hangingPunct="1">
              <a:spcBef>
                <a:spcPct val="20000"/>
              </a:spcBef>
            </a:pPr>
            <a:endParaRPr lang="id-ID" sz="16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Pentagon 11"/>
          <p:cNvSpPr/>
          <p:nvPr/>
        </p:nvSpPr>
        <p:spPr>
          <a:xfrm>
            <a:off x="762000" y="1676400"/>
            <a:ext cx="1981200" cy="762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Nasyrul</a:t>
            </a:r>
            <a:r>
              <a:rPr lang="en-US" dirty="0" smtClean="0"/>
              <a:t> </a:t>
            </a:r>
            <a:r>
              <a:rPr lang="en-US" dirty="0" err="1" smtClean="0"/>
              <a:t>Fikrah</a:t>
            </a:r>
            <a:endParaRPr lang="en-US" dirty="0"/>
          </a:p>
        </p:txBody>
      </p:sp>
      <p:sp>
        <p:nvSpPr>
          <p:cNvPr id="13" name="Pentagon 12"/>
          <p:cNvSpPr/>
          <p:nvPr/>
        </p:nvSpPr>
        <p:spPr>
          <a:xfrm>
            <a:off x="762000" y="2895600"/>
            <a:ext cx="1981200" cy="762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Kaderisasi</a:t>
            </a:r>
            <a:r>
              <a:rPr lang="en-US" dirty="0" smtClean="0"/>
              <a:t> &amp; </a:t>
            </a:r>
            <a:r>
              <a:rPr lang="en-US" dirty="0" err="1"/>
              <a:t>R</a:t>
            </a:r>
            <a:r>
              <a:rPr lang="en-US" dirty="0" err="1" smtClean="0"/>
              <a:t>ekrutmen</a:t>
            </a:r>
            <a:endParaRPr lang="en-US" dirty="0"/>
          </a:p>
        </p:txBody>
      </p:sp>
      <p:sp>
        <p:nvSpPr>
          <p:cNvPr id="14" name="Pentagon 13"/>
          <p:cNvSpPr/>
          <p:nvPr/>
        </p:nvSpPr>
        <p:spPr>
          <a:xfrm>
            <a:off x="762000" y="4191000"/>
            <a:ext cx="1981200" cy="762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Sinergisitas</a:t>
            </a:r>
            <a:r>
              <a:rPr lang="en-US" dirty="0" smtClean="0"/>
              <a:t> &amp; </a:t>
            </a:r>
            <a:r>
              <a:rPr lang="en-US" dirty="0" err="1" smtClean="0"/>
              <a:t>Kelembagaan</a:t>
            </a:r>
            <a:endParaRPr lang="en-US" dirty="0"/>
          </a:p>
        </p:txBody>
      </p:sp>
      <p:sp>
        <p:nvSpPr>
          <p:cNvPr id="15" name="Pentagon 14"/>
          <p:cNvSpPr/>
          <p:nvPr/>
        </p:nvSpPr>
        <p:spPr>
          <a:xfrm>
            <a:off x="762000" y="5410200"/>
            <a:ext cx="1981200" cy="762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Kemuslimahan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92887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58547"/>
            <a:ext cx="8229600" cy="1252728"/>
          </a:xfrm>
        </p:spPr>
        <p:txBody>
          <a:bodyPr/>
          <a:lstStyle/>
          <a:p>
            <a:pPr algn="l"/>
            <a:r>
              <a:rPr lang="en-US" dirty="0" err="1" smtClean="0"/>
              <a:t>Nasyrul</a:t>
            </a:r>
            <a:r>
              <a:rPr lang="en-US" dirty="0" smtClean="0"/>
              <a:t> </a:t>
            </a:r>
            <a:r>
              <a:rPr lang="en-US" dirty="0" err="1" smtClean="0"/>
              <a:t>Fikrah</a:t>
            </a:r>
            <a:endParaRPr lang="en-US" dirty="0"/>
          </a:p>
        </p:txBody>
      </p:sp>
      <p:sp>
        <p:nvSpPr>
          <p:cNvPr id="4" name="Rectangle 63"/>
          <p:cNvSpPr>
            <a:spLocks noChangeArrowheads="1"/>
          </p:cNvSpPr>
          <p:nvPr/>
        </p:nvSpPr>
        <p:spPr bwMode="auto">
          <a:xfrm>
            <a:off x="838200" y="6096000"/>
            <a:ext cx="4572000" cy="533400"/>
          </a:xfrm>
          <a:prstGeom prst="rect">
            <a:avLst/>
          </a:prstGeom>
          <a:solidFill>
            <a:srgbClr val="FF6600">
              <a:alpha val="54901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 algn="ctr" eaLnBrk="1" hangingPunct="1"/>
            <a:endParaRPr lang="id-ID" sz="2000" b="0">
              <a:latin typeface="Arial" charset="0"/>
              <a:cs typeface="Arial" charset="0"/>
            </a:endParaRPr>
          </a:p>
        </p:txBody>
      </p:sp>
      <p:sp>
        <p:nvSpPr>
          <p:cNvPr id="5" name="Text Box 35"/>
          <p:cNvSpPr txBox="1">
            <a:spLocks noChangeArrowheads="1"/>
          </p:cNvSpPr>
          <p:nvPr/>
        </p:nvSpPr>
        <p:spPr bwMode="auto">
          <a:xfrm>
            <a:off x="5334000" y="601518"/>
            <a:ext cx="35115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45712" rIns="91424" bIns="45712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4000" b="0" i="1" dirty="0">
                <a:solidFill>
                  <a:srgbClr val="FFFFFF"/>
                </a:solidFill>
                <a:latin typeface="Impact" pitchFamily="34" charset="0"/>
                <a:cs typeface="Arial" charset="0"/>
              </a:rPr>
              <a:t>Leader Opinion</a:t>
            </a:r>
            <a:endParaRPr lang="id-ID" sz="4000" b="0" i="1" dirty="0">
              <a:solidFill>
                <a:srgbClr val="FFFFFF"/>
              </a:solidFill>
              <a:latin typeface="Impact" pitchFamily="34" charset="0"/>
              <a:cs typeface="Arial" charset="0"/>
            </a:endParaRPr>
          </a:p>
        </p:txBody>
      </p:sp>
      <p:pic>
        <p:nvPicPr>
          <p:cNvPr id="6" name="Picture 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763" y="2362200"/>
            <a:ext cx="3906837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50"/>
          <p:cNvSpPr txBox="1">
            <a:spLocks noChangeArrowheads="1"/>
          </p:cNvSpPr>
          <p:nvPr/>
        </p:nvSpPr>
        <p:spPr bwMode="auto">
          <a:xfrm>
            <a:off x="2306782" y="1522413"/>
            <a:ext cx="6172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id-ID" sz="2000" i="1" dirty="0">
                <a:solidFill>
                  <a:schemeClr val="tx2"/>
                </a:solidFill>
                <a:latin typeface="Arial" charset="0"/>
                <a:cs typeface="Arial" charset="0"/>
              </a:rPr>
              <a:t>ya’lu </a:t>
            </a:r>
            <a:r>
              <a:rPr lang="en-US" sz="2000" i="1" dirty="0">
                <a:solidFill>
                  <a:schemeClr val="tx2"/>
                </a:solidFill>
                <a:latin typeface="Arial" charset="0"/>
                <a:cs typeface="Arial" charset="0"/>
              </a:rPr>
              <a:t>w</a:t>
            </a:r>
            <a:r>
              <a:rPr lang="id-ID" sz="2000" i="1" dirty="0">
                <a:solidFill>
                  <a:schemeClr val="tx2"/>
                </a:solidFill>
                <a:latin typeface="Arial" charset="0"/>
                <a:cs typeface="Arial" charset="0"/>
              </a:rPr>
              <a:t>a</a:t>
            </a:r>
            <a:r>
              <a:rPr lang="en-US" sz="2000" i="1" dirty="0">
                <a:solidFill>
                  <a:schemeClr val="tx2"/>
                </a:solidFill>
                <a:latin typeface="Arial" charset="0"/>
                <a:cs typeface="Arial" charset="0"/>
              </a:rPr>
              <a:t> </a:t>
            </a:r>
            <a:r>
              <a:rPr lang="id-ID" sz="2000" i="1" dirty="0">
                <a:solidFill>
                  <a:schemeClr val="tx2"/>
                </a:solidFill>
                <a:latin typeface="Arial" charset="0"/>
                <a:cs typeface="Arial" charset="0"/>
              </a:rPr>
              <a:t>laa yu’la ‘alaihi </a:t>
            </a:r>
            <a:r>
              <a:rPr lang="id-ID" sz="2000" dirty="0">
                <a:solidFill>
                  <a:schemeClr val="tx2"/>
                </a:solidFill>
                <a:latin typeface="Arial" charset="0"/>
                <a:cs typeface="Arial" charset="0"/>
              </a:rPr>
              <a:t>&amp; </a:t>
            </a:r>
            <a:r>
              <a:rPr lang="id-ID" sz="2000" i="1" dirty="0">
                <a:solidFill>
                  <a:schemeClr val="tx2"/>
                </a:solidFill>
                <a:latin typeface="Arial" charset="0"/>
                <a:cs typeface="Arial" charset="0"/>
              </a:rPr>
              <a:t>Rahmatan lil ‘Alamien</a:t>
            </a:r>
            <a:endParaRPr lang="id-ID" sz="2000" dirty="0">
              <a:solidFill>
                <a:schemeClr val="tx2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Text Box 55"/>
          <p:cNvSpPr txBox="1">
            <a:spLocks noChangeArrowheads="1"/>
          </p:cNvSpPr>
          <p:nvPr/>
        </p:nvSpPr>
        <p:spPr bwMode="auto">
          <a:xfrm>
            <a:off x="990600" y="6096000"/>
            <a:ext cx="434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id-ID" sz="2000" dirty="0">
                <a:solidFill>
                  <a:schemeClr val="tx2"/>
                </a:solidFill>
                <a:latin typeface="Arial" charset="0"/>
                <a:cs typeface="Arial" charset="0"/>
              </a:rPr>
              <a:t>How To Sell LD? : S-T-P </a:t>
            </a:r>
            <a:r>
              <a:rPr lang="id-ID" sz="2000" i="1" dirty="0">
                <a:solidFill>
                  <a:schemeClr val="tx2"/>
                </a:solidFill>
                <a:latin typeface="Arial" charset="0"/>
                <a:cs typeface="Arial" charset="0"/>
              </a:rPr>
              <a:t>strategy</a:t>
            </a:r>
            <a:r>
              <a:rPr lang="id-ID" sz="2000" dirty="0">
                <a:solidFill>
                  <a:schemeClr val="tx2"/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9" name="Line 56"/>
          <p:cNvSpPr>
            <a:spLocks noChangeShapeType="1"/>
          </p:cNvSpPr>
          <p:nvPr/>
        </p:nvSpPr>
        <p:spPr bwMode="auto">
          <a:xfrm flipV="1">
            <a:off x="6234113" y="5249863"/>
            <a:ext cx="0" cy="1219200"/>
          </a:xfrm>
          <a:prstGeom prst="line">
            <a:avLst/>
          </a:prstGeom>
          <a:ln>
            <a:headEnd/>
            <a:tailEnd type="arrow" w="lg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Line 58"/>
          <p:cNvSpPr>
            <a:spLocks noChangeShapeType="1"/>
          </p:cNvSpPr>
          <p:nvPr/>
        </p:nvSpPr>
        <p:spPr bwMode="auto">
          <a:xfrm flipH="1">
            <a:off x="3962400" y="1890713"/>
            <a:ext cx="3352800" cy="14287"/>
          </a:xfrm>
          <a:prstGeom prst="line">
            <a:avLst/>
          </a:prstGeom>
          <a:noFill/>
          <a:ln w="34925">
            <a:solidFill>
              <a:srgbClr val="FFFFFF"/>
            </a:solidFill>
            <a:round/>
            <a:headEnd/>
            <a:tailEnd type="arrow" w="lg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AutoShape 62"/>
          <p:cNvSpPr>
            <a:spLocks noChangeArrowheads="1"/>
          </p:cNvSpPr>
          <p:nvPr/>
        </p:nvSpPr>
        <p:spPr bwMode="auto">
          <a:xfrm>
            <a:off x="630382" y="2362200"/>
            <a:ext cx="3352800" cy="2362200"/>
          </a:xfrm>
          <a:prstGeom prst="roundRect">
            <a:avLst>
              <a:gd name="adj" fmla="val 16667"/>
            </a:avLst>
          </a:prstGeom>
          <a:solidFill>
            <a:srgbClr val="FFFF00">
              <a:alpha val="16078"/>
            </a:srgbClr>
          </a:solidFill>
          <a:ln w="25400">
            <a:solidFill>
              <a:srgbClr val="FF6600"/>
            </a:solidFill>
            <a:round/>
            <a:headEnd/>
            <a:tailEnd type="none" w="lg" len="lg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" name="Line 52"/>
          <p:cNvSpPr>
            <a:spLocks noChangeShapeType="1"/>
          </p:cNvSpPr>
          <p:nvPr/>
        </p:nvSpPr>
        <p:spPr bwMode="auto">
          <a:xfrm flipH="1" flipV="1">
            <a:off x="5465763" y="6477000"/>
            <a:ext cx="782637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3" name="Rectangle 49"/>
          <p:cNvSpPr>
            <a:spLocks noChangeArrowheads="1"/>
          </p:cNvSpPr>
          <p:nvPr/>
        </p:nvSpPr>
        <p:spPr bwMode="auto">
          <a:xfrm>
            <a:off x="5389563" y="3048000"/>
            <a:ext cx="3225800" cy="298450"/>
          </a:xfrm>
          <a:prstGeom prst="rect">
            <a:avLst/>
          </a:prstGeom>
          <a:solidFill>
            <a:schemeClr val="bg1">
              <a:alpha val="63136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533650"/>
            <a:ext cx="304800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068897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renotensai\cst\Desktop\BUKU AMBISI 2008-2011\tambahan\gambar pelengkap\susp versi 1.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23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en-US" b="1" dirty="0" err="1" smtClean="0">
                <a:cs typeface="MCS Jeddah S_I normal." pitchFamily="2" charset="-78"/>
              </a:rPr>
              <a:t>Karena</a:t>
            </a:r>
            <a:r>
              <a:rPr lang="en-US" b="1" dirty="0" smtClean="0">
                <a:cs typeface="MCS Jeddah S_I normal." pitchFamily="2" charset="-78"/>
              </a:rPr>
              <a:t> </a:t>
            </a:r>
            <a:r>
              <a:rPr lang="en-US" b="1" dirty="0" err="1" smtClean="0">
                <a:cs typeface="MCS Jeddah S_I normal." pitchFamily="2" charset="-78"/>
              </a:rPr>
              <a:t>itu</a:t>
            </a:r>
            <a:r>
              <a:rPr lang="en-US" b="1" dirty="0" smtClean="0">
                <a:cs typeface="MCS Jeddah S_I normal." pitchFamily="2" charset="-78"/>
              </a:rPr>
              <a:t> </a:t>
            </a:r>
            <a:r>
              <a:rPr lang="en-US" b="1" dirty="0" err="1" smtClean="0">
                <a:cs typeface="MCS Jeddah S_I normal." pitchFamily="2" charset="-78"/>
              </a:rPr>
              <a:t>kita</a:t>
            </a:r>
            <a:r>
              <a:rPr lang="en-US" b="1" dirty="0" smtClean="0">
                <a:cs typeface="MCS Jeddah S_I normal." pitchFamily="2" charset="-78"/>
              </a:rPr>
              <a:t> </a:t>
            </a:r>
            <a:r>
              <a:rPr lang="en-US" b="1" dirty="0" err="1" smtClean="0">
                <a:cs typeface="MCS Jeddah S_I normal." pitchFamily="2" charset="-78"/>
              </a:rPr>
              <a:t>berupaya</a:t>
            </a:r>
            <a:r>
              <a:rPr lang="en-US" b="1" dirty="0" smtClean="0">
                <a:cs typeface="MCS Jeddah S_I normal." pitchFamily="2" charset="-78"/>
              </a:rPr>
              <a:t> agar </a:t>
            </a:r>
            <a:r>
              <a:rPr lang="en-US" b="1" dirty="0" err="1" smtClean="0">
                <a:cs typeface="MCS Jeddah S_I normal." pitchFamily="2" charset="-78"/>
              </a:rPr>
              <a:t>dakwah</a:t>
            </a:r>
            <a:r>
              <a:rPr lang="en-US" b="1" dirty="0" smtClean="0">
                <a:cs typeface="MCS Jeddah S_I normal." pitchFamily="2" charset="-78"/>
              </a:rPr>
              <a:t> </a:t>
            </a:r>
            <a:r>
              <a:rPr lang="en-US" b="1" dirty="0" err="1" smtClean="0">
                <a:cs typeface="MCS Jeddah S_I normal." pitchFamily="2" charset="-78"/>
              </a:rPr>
              <a:t>sampai</a:t>
            </a:r>
            <a:r>
              <a:rPr lang="en-US" b="1" dirty="0" smtClean="0">
                <a:cs typeface="MCS Jeddah S_I normal." pitchFamily="2" charset="-78"/>
              </a:rPr>
              <a:t> </a:t>
            </a:r>
            <a:r>
              <a:rPr lang="en-US" b="1" dirty="0" err="1" smtClean="0">
                <a:cs typeface="MCS Jeddah S_I normal." pitchFamily="2" charset="-78"/>
              </a:rPr>
              <a:t>ke</a:t>
            </a:r>
            <a:r>
              <a:rPr lang="en-US" b="1" dirty="0" smtClean="0">
                <a:cs typeface="MCS Jeddah S_I normal." pitchFamily="2" charset="-78"/>
              </a:rPr>
              <a:t> </a:t>
            </a:r>
            <a:r>
              <a:rPr lang="en-US" b="1" dirty="0" err="1" smtClean="0">
                <a:cs typeface="MCS Jeddah S_I normal." pitchFamily="2" charset="-78"/>
              </a:rPr>
              <a:t>setiap</a:t>
            </a:r>
            <a:r>
              <a:rPr lang="en-US" b="1" dirty="0" smtClean="0">
                <a:cs typeface="MCS Jeddah S_I normal." pitchFamily="2" charset="-78"/>
              </a:rPr>
              <a:t> </a:t>
            </a:r>
            <a:r>
              <a:rPr lang="en-US" b="1" dirty="0" err="1" smtClean="0">
                <a:cs typeface="MCS Jeddah S_I normal." pitchFamily="2" charset="-78"/>
              </a:rPr>
              <a:t>rumah</a:t>
            </a:r>
            <a:r>
              <a:rPr lang="en-US" b="1" dirty="0" smtClean="0">
                <a:cs typeface="MCS Jeddah S_I normal." pitchFamily="2" charset="-78"/>
              </a:rPr>
              <a:t> </a:t>
            </a:r>
            <a:r>
              <a:rPr lang="en-US" b="1" dirty="0" err="1" smtClean="0">
                <a:cs typeface="MCS Jeddah S_I normal." pitchFamily="2" charset="-78"/>
              </a:rPr>
              <a:t>muslim</a:t>
            </a:r>
            <a:r>
              <a:rPr lang="en-US" b="1" dirty="0" smtClean="0">
                <a:cs typeface="MCS Jeddah S_I normal." pitchFamily="2" charset="-78"/>
              </a:rPr>
              <a:t>, </a:t>
            </a:r>
            <a:r>
              <a:rPr lang="en-US" b="1" dirty="0" err="1" smtClean="0">
                <a:cs typeface="MCS Jeddah S_I normal." pitchFamily="2" charset="-78"/>
              </a:rPr>
              <a:t>suaranya</a:t>
            </a:r>
            <a:r>
              <a:rPr lang="en-US" b="1" dirty="0" smtClean="0">
                <a:cs typeface="MCS Jeddah S_I normal." pitchFamily="2" charset="-78"/>
              </a:rPr>
              <a:t> </a:t>
            </a:r>
            <a:r>
              <a:rPr lang="en-US" b="1" dirty="0" err="1" smtClean="0">
                <a:cs typeface="MCS Jeddah S_I normal." pitchFamily="2" charset="-78"/>
              </a:rPr>
              <a:t>di</a:t>
            </a:r>
            <a:r>
              <a:rPr lang="en-US" b="1" dirty="0" smtClean="0">
                <a:cs typeface="MCS Jeddah S_I normal." pitchFamily="2" charset="-78"/>
              </a:rPr>
              <a:t> </a:t>
            </a:r>
            <a:r>
              <a:rPr lang="en-US" b="1" dirty="0" err="1" smtClean="0">
                <a:cs typeface="MCS Jeddah S_I normal." pitchFamily="2" charset="-78"/>
              </a:rPr>
              <a:t>dengar</a:t>
            </a:r>
            <a:r>
              <a:rPr lang="en-US" b="1" dirty="0" smtClean="0">
                <a:cs typeface="MCS Jeddah S_I normal." pitchFamily="2" charset="-78"/>
              </a:rPr>
              <a:t> </a:t>
            </a:r>
            <a:r>
              <a:rPr lang="en-US" b="1" dirty="0" err="1" smtClean="0">
                <a:cs typeface="MCS Jeddah S_I normal." pitchFamily="2" charset="-78"/>
              </a:rPr>
              <a:t>di</a:t>
            </a:r>
            <a:r>
              <a:rPr lang="en-US" b="1" dirty="0" smtClean="0">
                <a:cs typeface="MCS Jeddah S_I normal." pitchFamily="2" charset="-78"/>
              </a:rPr>
              <a:t> </a:t>
            </a:r>
            <a:r>
              <a:rPr lang="en-US" b="1" dirty="0" err="1" smtClean="0">
                <a:cs typeface="MCS Jeddah S_I normal." pitchFamily="2" charset="-78"/>
              </a:rPr>
              <a:t>setiap</a:t>
            </a:r>
            <a:r>
              <a:rPr lang="en-US" b="1" dirty="0" smtClean="0">
                <a:cs typeface="MCS Jeddah S_I normal." pitchFamily="2" charset="-78"/>
              </a:rPr>
              <a:t> </a:t>
            </a:r>
            <a:r>
              <a:rPr lang="en-US" b="1" dirty="0" err="1" smtClean="0">
                <a:cs typeface="MCS Jeddah S_I normal." pitchFamily="2" charset="-78"/>
              </a:rPr>
              <a:t>tempat</a:t>
            </a:r>
            <a:r>
              <a:rPr lang="en-US" b="1" dirty="0" smtClean="0">
                <a:cs typeface="MCS Jeddah S_I normal." pitchFamily="2" charset="-78"/>
              </a:rPr>
              <a:t>, </a:t>
            </a:r>
            <a:r>
              <a:rPr lang="en-US" b="1" dirty="0" err="1" smtClean="0">
                <a:cs typeface="MCS Jeddah S_I normal." pitchFamily="2" charset="-78"/>
              </a:rPr>
              <a:t>dan</a:t>
            </a:r>
            <a:r>
              <a:rPr lang="en-US" b="1" dirty="0" smtClean="0">
                <a:cs typeface="MCS Jeddah S_I normal." pitchFamily="2" charset="-78"/>
              </a:rPr>
              <a:t> Islam </a:t>
            </a:r>
            <a:r>
              <a:rPr lang="en-US" b="1" dirty="0" err="1" smtClean="0">
                <a:cs typeface="MCS Jeddah S_I normal." pitchFamily="2" charset="-78"/>
              </a:rPr>
              <a:t>tersebar</a:t>
            </a:r>
            <a:r>
              <a:rPr lang="en-US" b="1" dirty="0" smtClean="0">
                <a:cs typeface="MCS Jeddah S_I normal." pitchFamily="2" charset="-78"/>
              </a:rPr>
              <a:t> </a:t>
            </a:r>
            <a:r>
              <a:rPr lang="en-US" b="1" dirty="0" err="1" smtClean="0">
                <a:cs typeface="MCS Jeddah S_I normal." pitchFamily="2" charset="-78"/>
              </a:rPr>
              <a:t>serta</a:t>
            </a:r>
            <a:r>
              <a:rPr lang="en-US" b="1" dirty="0" smtClean="0">
                <a:cs typeface="MCS Jeddah S_I normal." pitchFamily="2" charset="-78"/>
              </a:rPr>
              <a:t> </a:t>
            </a:r>
            <a:r>
              <a:rPr lang="en-US" b="1" dirty="0" err="1" smtClean="0">
                <a:cs typeface="MCS Jeddah S_I normal." pitchFamily="2" charset="-78"/>
              </a:rPr>
              <a:t>menembus</a:t>
            </a:r>
            <a:r>
              <a:rPr lang="en-US" b="1" dirty="0" smtClean="0">
                <a:cs typeface="MCS Jeddah S_I normal." pitchFamily="2" charset="-78"/>
              </a:rPr>
              <a:t> </a:t>
            </a:r>
            <a:r>
              <a:rPr lang="en-US" b="1" dirty="0" err="1" smtClean="0">
                <a:cs typeface="MCS Jeddah S_I normal." pitchFamily="2" charset="-78"/>
              </a:rPr>
              <a:t>perkampungan</a:t>
            </a:r>
            <a:r>
              <a:rPr lang="en-US" b="1" dirty="0" smtClean="0">
                <a:cs typeface="MCS Jeddah S_I normal." pitchFamily="2" charset="-78"/>
              </a:rPr>
              <a:t>, </a:t>
            </a:r>
            <a:r>
              <a:rPr lang="en-US" b="1" dirty="0" err="1" smtClean="0">
                <a:cs typeface="MCS Jeddah S_I normal." pitchFamily="2" charset="-78"/>
              </a:rPr>
              <a:t>desa</a:t>
            </a:r>
            <a:r>
              <a:rPr lang="en-US" b="1" dirty="0" smtClean="0">
                <a:cs typeface="MCS Jeddah S_I normal." pitchFamily="2" charset="-78"/>
              </a:rPr>
              <a:t>, </a:t>
            </a:r>
            <a:r>
              <a:rPr lang="en-US" b="1" dirty="0" err="1" smtClean="0">
                <a:cs typeface="MCS Jeddah S_I normal." pitchFamily="2" charset="-78"/>
              </a:rPr>
              <a:t>kota</a:t>
            </a:r>
            <a:r>
              <a:rPr lang="en-US" b="1" dirty="0" smtClean="0">
                <a:cs typeface="MCS Jeddah S_I normal." pitchFamily="2" charset="-78"/>
              </a:rPr>
              <a:t>, </a:t>
            </a:r>
            <a:r>
              <a:rPr lang="en-US" b="1" dirty="0" err="1" smtClean="0">
                <a:cs typeface="MCS Jeddah S_I normal." pitchFamily="2" charset="-78"/>
              </a:rPr>
              <a:t>pusat</a:t>
            </a:r>
            <a:r>
              <a:rPr lang="en-US" b="1" dirty="0" smtClean="0">
                <a:cs typeface="MCS Jeddah S_I normal." pitchFamily="2" charset="-78"/>
              </a:rPr>
              <a:t> </a:t>
            </a:r>
            <a:r>
              <a:rPr lang="en-US" b="1" dirty="0" err="1" smtClean="0">
                <a:cs typeface="MCS Jeddah S_I normal." pitchFamily="2" charset="-78"/>
              </a:rPr>
              <a:t>kota</a:t>
            </a:r>
            <a:r>
              <a:rPr lang="en-US" b="1" dirty="0" smtClean="0">
                <a:cs typeface="MCS Jeddah S_I normal." pitchFamily="2" charset="-78"/>
              </a:rPr>
              <a:t>, </a:t>
            </a:r>
            <a:r>
              <a:rPr lang="en-US" b="1" dirty="0" err="1" smtClean="0">
                <a:cs typeface="MCS Jeddah S_I normal." pitchFamily="2" charset="-78"/>
              </a:rPr>
              <a:t>dan</a:t>
            </a:r>
            <a:r>
              <a:rPr lang="en-US" b="1" dirty="0" smtClean="0">
                <a:cs typeface="MCS Jeddah S_I normal." pitchFamily="2" charset="-78"/>
              </a:rPr>
              <a:t> </a:t>
            </a:r>
            <a:r>
              <a:rPr lang="en-US" b="1" dirty="0" err="1" smtClean="0">
                <a:cs typeface="MCS Jeddah S_I normal." pitchFamily="2" charset="-78"/>
              </a:rPr>
              <a:t>kota</a:t>
            </a:r>
            <a:r>
              <a:rPr lang="en-US" b="1" dirty="0" smtClean="0">
                <a:cs typeface="MCS Jeddah S_I normal." pitchFamily="2" charset="-78"/>
              </a:rPr>
              <a:t> </a:t>
            </a:r>
            <a:r>
              <a:rPr lang="en-US" b="1" dirty="0" err="1" smtClean="0">
                <a:cs typeface="MCS Jeddah S_I normal." pitchFamily="2" charset="-78"/>
              </a:rPr>
              <a:t>besar</a:t>
            </a:r>
            <a:r>
              <a:rPr lang="en-US" b="1" dirty="0" smtClean="0">
                <a:cs typeface="MCS Jeddah S_I normal." pitchFamily="2" charset="-78"/>
              </a:rPr>
              <a:t> ... Kita </a:t>
            </a:r>
            <a:r>
              <a:rPr lang="en-US" b="1" dirty="0" err="1" smtClean="0">
                <a:cs typeface="MCS Jeddah S_I normal." pitchFamily="2" charset="-78"/>
              </a:rPr>
              <a:t>tidak</a:t>
            </a:r>
            <a:r>
              <a:rPr lang="en-US" b="1" dirty="0" smtClean="0">
                <a:cs typeface="MCS Jeddah S_I normal." pitchFamily="2" charset="-78"/>
              </a:rPr>
              <a:t> </a:t>
            </a:r>
            <a:r>
              <a:rPr lang="en-US" b="1" dirty="0" err="1" smtClean="0">
                <a:cs typeface="MCS Jeddah S_I normal." pitchFamily="2" charset="-78"/>
              </a:rPr>
              <a:t>pernah</a:t>
            </a:r>
            <a:r>
              <a:rPr lang="en-US" b="1" dirty="0" smtClean="0">
                <a:cs typeface="MCS Jeddah S_I normal." pitchFamily="2" charset="-78"/>
              </a:rPr>
              <a:t> </a:t>
            </a:r>
            <a:r>
              <a:rPr lang="en-US" b="1" dirty="0" err="1" smtClean="0">
                <a:cs typeface="MCS Jeddah S_I normal." pitchFamily="2" charset="-78"/>
              </a:rPr>
              <a:t>lelah</a:t>
            </a:r>
            <a:r>
              <a:rPr lang="en-US" b="1" dirty="0" smtClean="0">
                <a:cs typeface="MCS Jeddah S_I normal." pitchFamily="2" charset="-78"/>
              </a:rPr>
              <a:t> </a:t>
            </a:r>
            <a:r>
              <a:rPr lang="en-US" b="1" dirty="0" err="1" smtClean="0">
                <a:cs typeface="MCS Jeddah S_I normal." pitchFamily="2" charset="-78"/>
              </a:rPr>
              <a:t>dan</a:t>
            </a:r>
            <a:r>
              <a:rPr lang="en-US" b="1" dirty="0" smtClean="0">
                <a:cs typeface="MCS Jeddah S_I normal." pitchFamily="2" charset="-78"/>
              </a:rPr>
              <a:t> </a:t>
            </a:r>
            <a:r>
              <a:rPr lang="en-US" b="1" dirty="0" err="1" smtClean="0">
                <a:cs typeface="MCS Jeddah S_I normal." pitchFamily="2" charset="-78"/>
              </a:rPr>
              <a:t>tidak</a:t>
            </a:r>
            <a:r>
              <a:rPr lang="en-US" b="1" dirty="0" smtClean="0">
                <a:cs typeface="MCS Jeddah S_I normal." pitchFamily="2" charset="-78"/>
              </a:rPr>
              <a:t> </a:t>
            </a:r>
            <a:r>
              <a:rPr lang="en-US" b="1" dirty="0" err="1" smtClean="0">
                <a:cs typeface="MCS Jeddah S_I normal." pitchFamily="2" charset="-78"/>
              </a:rPr>
              <a:t>akan</a:t>
            </a:r>
            <a:r>
              <a:rPr lang="en-US" b="1" dirty="0" smtClean="0">
                <a:cs typeface="MCS Jeddah S_I normal." pitchFamily="2" charset="-78"/>
              </a:rPr>
              <a:t> </a:t>
            </a:r>
            <a:r>
              <a:rPr lang="en-US" b="1" dirty="0" err="1" smtClean="0">
                <a:cs typeface="MCS Jeddah S_I normal." pitchFamily="2" charset="-78"/>
              </a:rPr>
              <a:t>mengabaikan</a:t>
            </a:r>
            <a:r>
              <a:rPr lang="en-US" b="1" dirty="0" smtClean="0">
                <a:cs typeface="MCS Jeddah S_I normal." pitchFamily="2" charset="-78"/>
              </a:rPr>
              <a:t> </a:t>
            </a:r>
            <a:r>
              <a:rPr lang="en-US" b="1" dirty="0" err="1" smtClean="0">
                <a:cs typeface="MCS Jeddah S_I normal." pitchFamily="2" charset="-78"/>
              </a:rPr>
              <a:t>satu</a:t>
            </a:r>
            <a:r>
              <a:rPr lang="en-US" b="1" dirty="0" smtClean="0">
                <a:cs typeface="MCS Jeddah S_I normal." pitchFamily="2" charset="-78"/>
              </a:rPr>
              <a:t> </a:t>
            </a:r>
            <a:r>
              <a:rPr lang="en-US" b="1" dirty="0" err="1" smtClean="0">
                <a:cs typeface="MCS Jeddah S_I normal." pitchFamily="2" charset="-78"/>
              </a:rPr>
              <a:t>sarana</a:t>
            </a:r>
            <a:r>
              <a:rPr lang="en-US" b="1" dirty="0" smtClean="0">
                <a:cs typeface="MCS Jeddah S_I normal." pitchFamily="2" charset="-78"/>
              </a:rPr>
              <a:t> pun</a:t>
            </a:r>
          </a:p>
          <a:p>
            <a:pPr algn="ctr">
              <a:buFontTx/>
              <a:buNone/>
            </a:pPr>
            <a:r>
              <a:rPr lang="en-US" b="1" dirty="0" smtClean="0">
                <a:cs typeface="MCS Jeddah S_I normal." pitchFamily="2" charset="-78"/>
              </a:rPr>
              <a:t>( </a:t>
            </a:r>
            <a:r>
              <a:rPr lang="en-US" b="1" dirty="0" err="1" smtClean="0">
                <a:cs typeface="MCS Jeddah S_I normal." pitchFamily="2" charset="-78"/>
              </a:rPr>
              <a:t>Hasan</a:t>
            </a:r>
            <a:r>
              <a:rPr lang="en-US" b="1" dirty="0" smtClean="0">
                <a:cs typeface="MCS Jeddah S_I normal." pitchFamily="2" charset="-78"/>
              </a:rPr>
              <a:t> Al </a:t>
            </a:r>
            <a:r>
              <a:rPr lang="en-US" b="1" dirty="0" err="1" smtClean="0">
                <a:cs typeface="MCS Jeddah S_I normal." pitchFamily="2" charset="-78"/>
              </a:rPr>
              <a:t>Banna</a:t>
            </a:r>
            <a:r>
              <a:rPr lang="en-US" b="1" dirty="0" smtClean="0">
                <a:cs typeface="MCS Jeddah S_I normal." pitchFamily="2" charset="-78"/>
              </a:rPr>
              <a:t>)</a:t>
            </a:r>
            <a:endParaRPr lang="ar-SA" b="1" dirty="0" smtClean="0">
              <a:cs typeface="MCS Jeddah S_I normal." pitchFamily="2" charset="-78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304800" y="-262128"/>
            <a:ext cx="8229600" cy="1252728"/>
          </a:xfrm>
        </p:spPr>
        <p:txBody>
          <a:bodyPr/>
          <a:lstStyle/>
          <a:p>
            <a:pPr algn="r"/>
            <a:r>
              <a:rPr lang="en-US" dirty="0" err="1" smtClean="0"/>
              <a:t>Nasyrul</a:t>
            </a:r>
            <a:r>
              <a:rPr lang="en-US" dirty="0" smtClean="0"/>
              <a:t> </a:t>
            </a:r>
            <a:r>
              <a:rPr lang="en-US" dirty="0" err="1" smtClean="0"/>
              <a:t>Fikrah</a:t>
            </a:r>
            <a:endParaRPr lang="en-US" dirty="0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19545" y="1177131"/>
            <a:ext cx="5016500" cy="157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464" tIns="41232" rIns="82464" bIns="41232">
            <a:spAutoFit/>
          </a:bodyPr>
          <a:lstStyle>
            <a:lvl1pPr defTabSz="82550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550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55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55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55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id-ID" sz="4400" b="0" i="1" dirty="0">
                <a:solidFill>
                  <a:schemeClr val="tx2"/>
                </a:solidFill>
                <a:latin typeface="Impact" pitchFamily="34" charset="0"/>
                <a:cs typeface="Arial" charset="0"/>
              </a:rPr>
              <a:t>Gerakan Intelektual</a:t>
            </a:r>
          </a:p>
          <a:p>
            <a:pPr>
              <a:spcBef>
                <a:spcPct val="50000"/>
              </a:spcBef>
            </a:pPr>
            <a:r>
              <a:rPr lang="id-ID" sz="3600" b="0" i="1" dirty="0">
                <a:solidFill>
                  <a:schemeClr val="tx2"/>
                </a:solidFill>
                <a:latin typeface="Impact" pitchFamily="34" charset="0"/>
                <a:cs typeface="Arial" charset="0"/>
              </a:rPr>
              <a:t>dari Masjid Kampus</a:t>
            </a: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5714568" y="1600200"/>
            <a:ext cx="2819400" cy="1981200"/>
          </a:xfrm>
          <a:prstGeom prst="roundRect">
            <a:avLst>
              <a:gd name="adj" fmla="val 16667"/>
            </a:avLst>
          </a:prstGeom>
          <a:solidFill>
            <a:srgbClr val="FFFF00">
              <a:alpha val="16078"/>
            </a:srgbClr>
          </a:solidFill>
          <a:ln w="25400">
            <a:solidFill>
              <a:srgbClr val="FF6600"/>
            </a:solidFill>
            <a:round/>
            <a:headEnd/>
            <a:tailEnd type="none" w="lg" len="lg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533400" y="2971800"/>
            <a:ext cx="3214688" cy="2400300"/>
          </a:xfrm>
          <a:prstGeom prst="roundRect">
            <a:avLst>
              <a:gd name="adj" fmla="val 16667"/>
            </a:avLst>
          </a:prstGeom>
          <a:solidFill>
            <a:srgbClr val="FFFF00">
              <a:alpha val="16078"/>
            </a:srgbClr>
          </a:solidFill>
          <a:ln w="25400">
            <a:solidFill>
              <a:srgbClr val="FF6600"/>
            </a:solidFill>
            <a:round/>
            <a:headEnd/>
            <a:tailEnd type="none" w="lg" len="lg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04800" y="5494338"/>
            <a:ext cx="7010400" cy="131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464" tIns="41232" rIns="82464" bIns="41232">
            <a:spAutoFit/>
          </a:bodyPr>
          <a:lstStyle>
            <a:lvl1pPr defTabSz="82550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550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55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55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55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id-ID" sz="1800" dirty="0">
                <a:solidFill>
                  <a:schemeClr val="tx2"/>
                </a:solidFill>
                <a:latin typeface="Arial" charset="0"/>
                <a:cs typeface="Arial" charset="0"/>
              </a:rPr>
              <a:t>Tradisi Ilmiah: Diskusi, Baca-Tulis, Menyusun program berbasis riset, Mekanisme Evaluasi program Produk: Penerbitan, Community Development, 2</a:t>
            </a:r>
            <a:r>
              <a:rPr lang="id-ID" sz="1800" baseline="30000" dirty="0">
                <a:solidFill>
                  <a:schemeClr val="tx2"/>
                </a:solidFill>
                <a:latin typeface="Arial" charset="0"/>
                <a:cs typeface="Arial" charset="0"/>
              </a:rPr>
              <a:t>nd</a:t>
            </a:r>
            <a:r>
              <a:rPr lang="id-ID" sz="1800" dirty="0">
                <a:solidFill>
                  <a:schemeClr val="tx2"/>
                </a:solidFill>
                <a:latin typeface="Arial" charset="0"/>
                <a:cs typeface="Arial" charset="0"/>
              </a:rPr>
              <a:t> Opinion, dst</a:t>
            </a:r>
          </a:p>
          <a:p>
            <a:pPr>
              <a:spcBef>
                <a:spcPct val="50000"/>
              </a:spcBef>
            </a:pPr>
            <a:r>
              <a:rPr lang="id-ID" sz="1800" dirty="0">
                <a:solidFill>
                  <a:schemeClr val="tx2"/>
                </a:solidFill>
                <a:latin typeface="Arial" charset="0"/>
                <a:cs typeface="Arial" charset="0"/>
              </a:rPr>
              <a:t>UI : </a:t>
            </a:r>
            <a:r>
              <a:rPr lang="id-ID" sz="1800" i="1" dirty="0">
                <a:solidFill>
                  <a:schemeClr val="tx2"/>
                </a:solidFill>
                <a:latin typeface="Arial" charset="0"/>
                <a:cs typeface="Arial" charset="0"/>
              </a:rPr>
              <a:t>prototype </a:t>
            </a:r>
            <a:r>
              <a:rPr lang="en-US" sz="1800" dirty="0">
                <a:solidFill>
                  <a:schemeClr val="tx2"/>
                </a:solidFill>
                <a:latin typeface="Arial" charset="0"/>
                <a:cs typeface="Arial" charset="0"/>
              </a:rPr>
              <a:t>L</a:t>
            </a:r>
            <a:r>
              <a:rPr lang="id-ID" sz="1800" dirty="0">
                <a:solidFill>
                  <a:schemeClr val="tx2"/>
                </a:solidFill>
                <a:latin typeface="Arial" charset="0"/>
                <a:cs typeface="Arial" charset="0"/>
              </a:rPr>
              <a:t>DK berbasis kompetensi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530" y="1743941"/>
            <a:ext cx="2657475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118464"/>
            <a:ext cx="2971800" cy="2106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Line 13"/>
          <p:cNvSpPr>
            <a:spLocks noChangeShapeType="1"/>
          </p:cNvSpPr>
          <p:nvPr/>
        </p:nvSpPr>
        <p:spPr bwMode="auto">
          <a:xfrm flipH="1" flipV="1">
            <a:off x="3748088" y="4648200"/>
            <a:ext cx="3352800" cy="25400"/>
          </a:xfrm>
          <a:prstGeom prst="line">
            <a:avLst/>
          </a:prstGeom>
          <a:ln>
            <a:headEnd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1" name="Line 12"/>
          <p:cNvSpPr>
            <a:spLocks noChangeShapeType="1"/>
          </p:cNvSpPr>
          <p:nvPr/>
        </p:nvSpPr>
        <p:spPr bwMode="auto">
          <a:xfrm flipV="1">
            <a:off x="7086600" y="3657600"/>
            <a:ext cx="14288" cy="1003300"/>
          </a:xfrm>
          <a:prstGeom prst="line">
            <a:avLst/>
          </a:prstGeom>
          <a:ln>
            <a:headEnd/>
            <a:tailEnd type="arrow" w="lg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27895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33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FF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/>
      <p:bldP spid="10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renotensai\cst\Desktop\BUKU AMBISI 2008-2011\tambahan\gambar pelengkap\KASTRAT SALAM UI VERSI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144000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/>
              <a:t>Kaderisasi</a:t>
            </a:r>
            <a:endParaRPr lang="en-US" dirty="0"/>
          </a:p>
        </p:txBody>
      </p:sp>
      <p:sp>
        <p:nvSpPr>
          <p:cNvPr id="4" name="Text Box 11">
            <a:hlinkClick r:id="rId2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331788" y="1654175"/>
            <a:ext cx="1870075" cy="54768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2" tIns="45716" rIns="91432" bIns="45716"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b="0" dirty="0">
                <a:solidFill>
                  <a:srgbClr val="FFFFFF"/>
                </a:solidFill>
                <a:latin typeface="Tahoma" pitchFamily="34" charset="0"/>
                <a:cs typeface="Arial" charset="0"/>
              </a:rPr>
              <a:t>Input</a:t>
            </a:r>
            <a:endParaRPr lang="id-ID" b="0" dirty="0">
              <a:solidFill>
                <a:srgbClr val="FFFFFF"/>
              </a:solidFill>
              <a:latin typeface="Tahoma" pitchFamily="34" charset="0"/>
              <a:cs typeface="Arial" charset="0"/>
            </a:endParaRPr>
          </a:p>
        </p:txBody>
      </p:sp>
      <p:sp>
        <p:nvSpPr>
          <p:cNvPr id="5" name="Text Box 12">
            <a:hlinkClick r:id="rId2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7008813" y="1649413"/>
            <a:ext cx="1871662" cy="54768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2" tIns="45716" rIns="91432" bIns="45716"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b="0">
                <a:solidFill>
                  <a:srgbClr val="FFFFFF"/>
                </a:solidFill>
                <a:latin typeface="Tahoma" pitchFamily="34" charset="0"/>
                <a:cs typeface="Arial" charset="0"/>
              </a:rPr>
              <a:t>Output</a:t>
            </a:r>
            <a:endParaRPr lang="id-ID" b="0">
              <a:solidFill>
                <a:srgbClr val="FFFFFF"/>
              </a:solidFill>
              <a:latin typeface="Tahoma" pitchFamily="34" charset="0"/>
              <a:cs typeface="Arial" charset="0"/>
            </a:endParaRPr>
          </a:p>
        </p:txBody>
      </p:sp>
      <p:sp>
        <p:nvSpPr>
          <p:cNvPr id="6" name="Text Box 14">
            <a:hlinkClick r:id="rId2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2486025" y="2562225"/>
            <a:ext cx="4267200" cy="421957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2" tIns="45716" rIns="91432" bIns="45716"/>
          <a:lstStyle>
            <a:lvl1pPr marL="609600" indent="-60960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id-ID" i="1" dirty="0">
                <a:solidFill>
                  <a:srgbClr val="FFFFFF"/>
                </a:solidFill>
                <a:latin typeface="Arial" charset="0"/>
                <a:cs typeface="Arial" charset="0"/>
              </a:rPr>
              <a:t>Value Added</a:t>
            </a:r>
            <a:endParaRPr lang="id-ID" b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r>
              <a:rPr lang="id-ID" b="0" dirty="0">
                <a:solidFill>
                  <a:srgbClr val="FFFFFF"/>
                </a:solidFill>
                <a:latin typeface="Arial" charset="0"/>
                <a:cs typeface="Arial" charset="0"/>
              </a:rPr>
              <a:t>Fasilitas Pokok:</a:t>
            </a:r>
          </a:p>
          <a:p>
            <a:pPr>
              <a:buFontTx/>
              <a:buAutoNum type="alphaUcPeriod"/>
            </a:pPr>
            <a:r>
              <a:rPr lang="id-ID" b="0" dirty="0">
                <a:solidFill>
                  <a:srgbClr val="FFFFFF"/>
                </a:solidFill>
                <a:latin typeface="Arial" charset="0"/>
                <a:cs typeface="Arial" charset="0"/>
              </a:rPr>
              <a:t>Mentoring</a:t>
            </a:r>
          </a:p>
          <a:p>
            <a:pPr>
              <a:buFontTx/>
              <a:buAutoNum type="alphaUcPeriod"/>
            </a:pPr>
            <a:r>
              <a:rPr lang="id-ID" b="0" dirty="0">
                <a:solidFill>
                  <a:srgbClr val="FFFFFF"/>
                </a:solidFill>
                <a:latin typeface="Arial" charset="0"/>
                <a:cs typeface="Arial" charset="0"/>
              </a:rPr>
              <a:t>Kenyamanan Finansial </a:t>
            </a:r>
          </a:p>
          <a:p>
            <a:pPr>
              <a:buFontTx/>
              <a:buAutoNum type="alphaUcPeriod"/>
            </a:pPr>
            <a:r>
              <a:rPr lang="id-ID" b="0" dirty="0">
                <a:solidFill>
                  <a:srgbClr val="FFFFFF"/>
                </a:solidFill>
                <a:latin typeface="Arial" charset="0"/>
                <a:cs typeface="Arial" charset="0"/>
              </a:rPr>
              <a:t>Kenyamanan </a:t>
            </a:r>
            <a:r>
              <a:rPr lang="id-ID" b="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Psikologis</a:t>
            </a:r>
            <a:endParaRPr lang="en-US" b="0" dirty="0" smtClean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>
              <a:buFontTx/>
              <a:buAutoNum type="alphaUcPeriod"/>
            </a:pPr>
            <a:r>
              <a:rPr lang="en-US" b="0" dirty="0" err="1" smtClean="0">
                <a:solidFill>
                  <a:srgbClr val="FFFFFF"/>
                </a:solidFill>
                <a:latin typeface="Arial" charset="0"/>
                <a:cs typeface="Arial" charset="0"/>
              </a:rPr>
              <a:t>dll</a:t>
            </a:r>
            <a:endParaRPr lang="id-ID" b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endParaRPr lang="id-ID" b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r>
              <a:rPr lang="id-ID" b="0" dirty="0">
                <a:solidFill>
                  <a:srgbClr val="FFFFFF"/>
                </a:solidFill>
                <a:latin typeface="Arial" charset="0"/>
                <a:cs typeface="Arial" charset="0"/>
              </a:rPr>
              <a:t>ALUR &amp; AKREDITASI</a:t>
            </a:r>
          </a:p>
          <a:p>
            <a:pPr>
              <a:buFontTx/>
              <a:buAutoNum type="romanUcPeriod"/>
            </a:pPr>
            <a:r>
              <a:rPr lang="id-ID" b="0" dirty="0">
                <a:solidFill>
                  <a:srgbClr val="FFFFFF"/>
                </a:solidFill>
                <a:latin typeface="Arial" charset="0"/>
                <a:cs typeface="Arial" charset="0"/>
              </a:rPr>
              <a:t>Staff</a:t>
            </a:r>
            <a:r>
              <a:rPr lang="id-ID" b="0" dirty="0">
                <a:solidFill>
                  <a:srgbClr val="FFFFFF"/>
                </a:solidFill>
                <a:latin typeface="Arial" charset="0"/>
                <a:cs typeface="Arial" charset="0"/>
                <a:sym typeface="Wingdings" pitchFamily="2" charset="2"/>
              </a:rPr>
              <a:t> </a:t>
            </a:r>
          </a:p>
          <a:p>
            <a:pPr>
              <a:buFontTx/>
              <a:buAutoNum type="romanUcPeriod"/>
            </a:pPr>
            <a:r>
              <a:rPr lang="id-ID" b="0" dirty="0">
                <a:solidFill>
                  <a:srgbClr val="FFFFFF"/>
                </a:solidFill>
                <a:latin typeface="Arial" charset="0"/>
                <a:cs typeface="Arial" charset="0"/>
                <a:sym typeface="Wingdings" pitchFamily="2" charset="2"/>
              </a:rPr>
              <a:t>Middle Management</a:t>
            </a:r>
          </a:p>
          <a:p>
            <a:pPr>
              <a:buFontTx/>
              <a:buAutoNum type="romanUcPeriod"/>
            </a:pPr>
            <a:r>
              <a:rPr lang="id-ID" b="0" dirty="0">
                <a:solidFill>
                  <a:srgbClr val="FFFFFF"/>
                </a:solidFill>
                <a:latin typeface="Arial" charset="0"/>
                <a:cs typeface="Arial" charset="0"/>
                <a:sym typeface="Wingdings" pitchFamily="2" charset="2"/>
              </a:rPr>
              <a:t>Top Management</a:t>
            </a:r>
          </a:p>
        </p:txBody>
      </p:sp>
      <p:sp>
        <p:nvSpPr>
          <p:cNvPr id="7" name="Text Box 15">
            <a:hlinkClick r:id="rId2" action="ppaction://hlinksldjump" highlightClick="1"/>
          </p:cNvPr>
          <p:cNvSpPr txBox="1">
            <a:spLocks noChangeArrowheads="1"/>
          </p:cNvSpPr>
          <p:nvPr/>
        </p:nvSpPr>
        <p:spPr bwMode="auto">
          <a:xfrm>
            <a:off x="3681413" y="1628775"/>
            <a:ext cx="1870075" cy="54768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2" tIns="45716" rIns="91432" bIns="45716"/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id-ID" sz="2000" b="0">
                <a:solidFill>
                  <a:srgbClr val="FFFFFF"/>
                </a:solidFill>
                <a:latin typeface="Tahoma" pitchFamily="34" charset="0"/>
                <a:cs typeface="Arial" charset="0"/>
              </a:rPr>
              <a:t>Lembaga </a:t>
            </a:r>
          </a:p>
        </p:txBody>
      </p:sp>
      <p:sp>
        <p:nvSpPr>
          <p:cNvPr id="8" name="Line 17"/>
          <p:cNvSpPr>
            <a:spLocks noChangeShapeType="1"/>
          </p:cNvSpPr>
          <p:nvPr/>
        </p:nvSpPr>
        <p:spPr bwMode="auto">
          <a:xfrm>
            <a:off x="5562600" y="1924050"/>
            <a:ext cx="1371600" cy="0"/>
          </a:xfrm>
          <a:prstGeom prst="line">
            <a:avLst/>
          </a:prstGeom>
          <a:noFill/>
          <a:ln w="34925">
            <a:solidFill>
              <a:srgbClr val="FFFF00"/>
            </a:solidFill>
            <a:round/>
            <a:headEnd/>
            <a:tailEnd type="arrow" w="lg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21"/>
          <p:cNvSpPr>
            <a:spLocks noChangeShapeType="1"/>
          </p:cNvSpPr>
          <p:nvPr/>
        </p:nvSpPr>
        <p:spPr bwMode="auto">
          <a:xfrm>
            <a:off x="2216150" y="1931988"/>
            <a:ext cx="1371600" cy="0"/>
          </a:xfrm>
          <a:prstGeom prst="line">
            <a:avLst/>
          </a:prstGeom>
          <a:noFill/>
          <a:ln w="34925">
            <a:solidFill>
              <a:srgbClr val="FFFF00"/>
            </a:solidFill>
            <a:round/>
            <a:headEnd/>
            <a:tailEnd type="arrow" w="lg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86987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renotensai\cst\Desktop\BUKU AMBISI 2008-2011\tambahan\gambar pelengkap\Tabel Kaderisasi SALAM U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28600"/>
            <a:ext cx="9251632" cy="662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/>
              <a:t>Rekrutmen</a:t>
            </a:r>
            <a:endParaRPr lang="en-US" dirty="0"/>
          </a:p>
        </p:txBody>
      </p:sp>
      <p:sp>
        <p:nvSpPr>
          <p:cNvPr id="4" name="Rectangle 26"/>
          <p:cNvSpPr txBox="1">
            <a:spLocks noChangeArrowheads="1"/>
          </p:cNvSpPr>
          <p:nvPr/>
        </p:nvSpPr>
        <p:spPr>
          <a:xfrm>
            <a:off x="3657600" y="495300"/>
            <a:ext cx="4800600" cy="838200"/>
          </a:xfrm>
          <a:prstGeom prst="rect">
            <a:avLst/>
          </a:prstGeom>
          <a:gradFill rotWithShape="1">
            <a:gsLst>
              <a:gs pos="0">
                <a:srgbClr val="B19A6D">
                  <a:gamma/>
                  <a:shade val="46275"/>
                  <a:invGamma/>
                </a:srgbClr>
              </a:gs>
              <a:gs pos="50000">
                <a:srgbClr val="B19A6D">
                  <a:alpha val="60001"/>
                </a:srgbClr>
              </a:gs>
              <a:gs pos="100000">
                <a:srgbClr val="B19A6D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solidFill>
              <a:srgbClr val="0000FF"/>
            </a:solidFill>
            <a:miter lim="800000"/>
            <a:headEnd/>
            <a:tailEnd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2800" b="1" i="1" smtClean="0"/>
              <a:t>Ini Target “Angka” Qt</a:t>
            </a:r>
            <a:endParaRPr lang="id-ID" sz="2800" b="1" i="1" dirty="0" smtClean="0"/>
          </a:p>
        </p:txBody>
      </p:sp>
      <p:sp>
        <p:nvSpPr>
          <p:cNvPr id="5" name="Rectangle 27"/>
          <p:cNvSpPr txBox="1">
            <a:spLocks noChangeArrowheads="1"/>
          </p:cNvSpPr>
          <p:nvPr/>
        </p:nvSpPr>
        <p:spPr bwMode="white">
          <a:xfrm>
            <a:off x="4572000" y="1676400"/>
            <a:ext cx="4495800" cy="13716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u="sng" dirty="0" smtClean="0"/>
              <a:t>PMB</a:t>
            </a:r>
          </a:p>
          <a:p>
            <a:r>
              <a:rPr lang="en-US" b="1" dirty="0" smtClean="0"/>
              <a:t>=&gt; 80% </a:t>
            </a:r>
            <a:r>
              <a:rPr lang="en-US" b="1" dirty="0" err="1" smtClean="0"/>
              <a:t>Maba</a:t>
            </a:r>
            <a:r>
              <a:rPr lang="en-US" b="1" dirty="0" smtClean="0"/>
              <a:t> Muslim </a:t>
            </a:r>
            <a:r>
              <a:rPr lang="en-US" b="1" dirty="0" err="1" smtClean="0"/>
              <a:t>yg</a:t>
            </a:r>
            <a:r>
              <a:rPr lang="en-US" b="1" dirty="0" smtClean="0"/>
              <a:t> </a:t>
            </a:r>
            <a:r>
              <a:rPr lang="en-US" b="1" dirty="0" err="1" smtClean="0"/>
              <a:t>ikut</a:t>
            </a:r>
            <a:r>
              <a:rPr lang="en-US" b="1" dirty="0" smtClean="0"/>
              <a:t> PSAU </a:t>
            </a:r>
            <a:r>
              <a:rPr lang="en-US" b="1" dirty="0" err="1" smtClean="0"/>
              <a:t>terekrut</a:t>
            </a:r>
            <a:r>
              <a:rPr lang="en-US" b="1" dirty="0" smtClean="0"/>
              <a:t> </a:t>
            </a:r>
            <a:r>
              <a:rPr lang="en-US" b="1" dirty="0" err="1" smtClean="0"/>
              <a:t>awal</a:t>
            </a:r>
            <a:endParaRPr lang="id-ID" b="1" dirty="0" smtClean="0"/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white">
          <a:xfrm>
            <a:off x="0" y="1752600"/>
            <a:ext cx="4495800" cy="45720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id-ID" sz="2800" u="sng" dirty="0">
                <a:solidFill>
                  <a:srgbClr val="FFFFFF"/>
                </a:solidFill>
                <a:latin typeface="Tempus Sans ITC" pitchFamily="82" charset="0"/>
              </a:rPr>
              <a:t>Daurah Awal Fakultas (DAF)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id-ID" sz="2800" dirty="0">
                <a:solidFill>
                  <a:srgbClr val="FFFFFF"/>
                </a:solidFill>
                <a:latin typeface="Tempus Sans ITC" pitchFamily="82" charset="0"/>
              </a:rPr>
              <a:t>=&gt; </a:t>
            </a:r>
            <a:r>
              <a:rPr lang="id-ID" sz="2000" dirty="0">
                <a:solidFill>
                  <a:srgbClr val="FFFFFF"/>
                </a:solidFill>
                <a:latin typeface="Tempus Sans ITC" pitchFamily="82" charset="0"/>
              </a:rPr>
              <a:t>80% peserta DAF (mentoring)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id-ID" sz="1400" dirty="0">
                <a:solidFill>
                  <a:srgbClr val="FFFFFF"/>
                </a:solidFill>
                <a:latin typeface="Tempus Sans ITC" pitchFamily="82" charset="0"/>
              </a:rPr>
              <a:t>FK		: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id-ID" sz="1400" dirty="0">
                <a:solidFill>
                  <a:srgbClr val="FFFFFF"/>
                </a:solidFill>
                <a:latin typeface="Tempus Sans ITC" pitchFamily="82" charset="0"/>
              </a:rPr>
              <a:t>FKG		: </a:t>
            </a:r>
            <a:endParaRPr lang="en-US" sz="1400" dirty="0">
              <a:solidFill>
                <a:srgbClr val="FFFFFF"/>
              </a:solidFill>
              <a:latin typeface="Tempus Sans ITC" pitchFamily="82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id-ID" sz="1400" dirty="0">
                <a:solidFill>
                  <a:srgbClr val="FFFFFF"/>
                </a:solidFill>
                <a:latin typeface="Tempus Sans ITC" pitchFamily="82" charset="0"/>
              </a:rPr>
              <a:t>MIPA	: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id-ID" sz="1400" dirty="0">
                <a:solidFill>
                  <a:srgbClr val="FFFFFF"/>
                </a:solidFill>
                <a:latin typeface="Tempus Sans ITC" pitchFamily="82" charset="0"/>
              </a:rPr>
              <a:t>FT		: 	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id-ID" sz="1400" dirty="0">
                <a:solidFill>
                  <a:srgbClr val="FFFFFF"/>
                </a:solidFill>
                <a:latin typeface="Tempus Sans ITC" pitchFamily="82" charset="0"/>
              </a:rPr>
              <a:t>FIB		: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id-ID" sz="1400" dirty="0">
                <a:solidFill>
                  <a:srgbClr val="FFFFFF"/>
                </a:solidFill>
                <a:latin typeface="Tempus Sans ITC" pitchFamily="82" charset="0"/>
              </a:rPr>
              <a:t>FE		: </a:t>
            </a:r>
            <a:r>
              <a:rPr lang="en-US" sz="1400" dirty="0">
                <a:solidFill>
                  <a:srgbClr val="FFFFFF"/>
                </a:solidFill>
                <a:latin typeface="Tempus Sans ITC" pitchFamily="82" charset="0"/>
              </a:rPr>
              <a:t>			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id-ID" sz="1400" dirty="0">
                <a:solidFill>
                  <a:srgbClr val="FFFFFF"/>
                </a:solidFill>
                <a:latin typeface="Tempus Sans ITC" pitchFamily="82" charset="0"/>
              </a:rPr>
              <a:t>FH		: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id-ID" sz="1400" dirty="0">
                <a:solidFill>
                  <a:srgbClr val="FFFFFF"/>
                </a:solidFill>
                <a:latin typeface="Tempus Sans ITC" pitchFamily="82" charset="0"/>
              </a:rPr>
              <a:t>FPsi		: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id-ID" sz="1400" dirty="0">
                <a:solidFill>
                  <a:srgbClr val="FFFFFF"/>
                </a:solidFill>
                <a:latin typeface="Tempus Sans ITC" pitchFamily="82" charset="0"/>
              </a:rPr>
              <a:t>FKM	: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id-ID" sz="1400" dirty="0">
                <a:solidFill>
                  <a:srgbClr val="FFFFFF"/>
                </a:solidFill>
                <a:latin typeface="Tempus Sans ITC" pitchFamily="82" charset="0"/>
              </a:rPr>
              <a:t>FISIP	: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id-ID" sz="1400" dirty="0">
                <a:solidFill>
                  <a:srgbClr val="FFFFFF"/>
                </a:solidFill>
                <a:latin typeface="Tempus Sans ITC" pitchFamily="82" charset="0"/>
              </a:rPr>
              <a:t>Fasilkom	: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id-ID" sz="1400" dirty="0">
                <a:solidFill>
                  <a:srgbClr val="FFFFFF"/>
                </a:solidFill>
                <a:latin typeface="Tempus Sans ITC" pitchFamily="82" charset="0"/>
              </a:rPr>
              <a:t>FIK		: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endParaRPr lang="id-ID" sz="1400" dirty="0">
              <a:solidFill>
                <a:srgbClr val="FFFFFF"/>
              </a:solidFill>
              <a:latin typeface="Tempus Sans ITC" pitchFamily="82" charset="0"/>
            </a:endParaRPr>
          </a:p>
        </p:txBody>
      </p:sp>
      <p:sp>
        <p:nvSpPr>
          <p:cNvPr id="7" name="AutoShape 29"/>
          <p:cNvSpPr>
            <a:spLocks noChangeArrowheads="1"/>
          </p:cNvSpPr>
          <p:nvPr/>
        </p:nvSpPr>
        <p:spPr bwMode="auto">
          <a:xfrm>
            <a:off x="4953000" y="3886200"/>
            <a:ext cx="1219200" cy="1371600"/>
          </a:xfrm>
          <a:custGeom>
            <a:avLst/>
            <a:gdLst>
              <a:gd name="T0" fmla="*/ 51612795 w 21600"/>
              <a:gd name="T1" fmla="*/ 0 h 21600"/>
              <a:gd name="T2" fmla="*/ 0 w 21600"/>
              <a:gd name="T3" fmla="*/ 43548300 h 21600"/>
              <a:gd name="T4" fmla="*/ 51612795 w 21600"/>
              <a:gd name="T5" fmla="*/ 87096600 h 21600"/>
              <a:gd name="T6" fmla="*/ 68817070 w 21600"/>
              <a:gd name="T7" fmla="*/ 435483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 Box 31"/>
          <p:cNvSpPr txBox="1">
            <a:spLocks noChangeArrowheads="1"/>
          </p:cNvSpPr>
          <p:nvPr/>
        </p:nvSpPr>
        <p:spPr bwMode="auto">
          <a:xfrm>
            <a:off x="6477000" y="4343400"/>
            <a:ext cx="1676400" cy="369332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dirty="0" smtClean="0">
                <a:latin typeface="Tempus Sans ITC" pitchFamily="82" charset="0"/>
              </a:rPr>
              <a:t> </a:t>
            </a:r>
            <a:r>
              <a:rPr lang="en-US" dirty="0" err="1" smtClean="0">
                <a:latin typeface="Tempus Sans ITC" pitchFamily="82" charset="0"/>
              </a:rPr>
              <a:t>Berapa</a:t>
            </a:r>
            <a:r>
              <a:rPr lang="en-US" dirty="0" smtClean="0">
                <a:latin typeface="Tempus Sans ITC" pitchFamily="82" charset="0"/>
              </a:rPr>
              <a:t> </a:t>
            </a:r>
            <a:r>
              <a:rPr lang="en-US" dirty="0" err="1" smtClean="0">
                <a:latin typeface="Tempus Sans ITC" pitchFamily="82" charset="0"/>
              </a:rPr>
              <a:t>orang</a:t>
            </a:r>
            <a:r>
              <a:rPr lang="en-US" dirty="0" smtClean="0">
                <a:latin typeface="Tempus Sans ITC" pitchFamily="82" charset="0"/>
              </a:rPr>
              <a:t> ?</a:t>
            </a:r>
            <a:endParaRPr lang="id-ID" dirty="0">
              <a:latin typeface="Tempus Sans ITC" pitchFamily="8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812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524000" y="304800"/>
            <a:ext cx="5181600" cy="838200"/>
          </a:xfrm>
          <a:prstGeom prst="rect">
            <a:avLst/>
          </a:prstGeom>
          <a:gradFill rotWithShape="1">
            <a:gsLst>
              <a:gs pos="0">
                <a:srgbClr val="99CCFF">
                  <a:gamma/>
                  <a:shade val="46275"/>
                  <a:invGamma/>
                </a:srgbClr>
              </a:gs>
              <a:gs pos="50000">
                <a:srgbClr val="99CCFF">
                  <a:alpha val="39999"/>
                </a:srgbClr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defRPr/>
            </a:pPr>
            <a:r>
              <a:rPr lang="en-US" sz="3600" i="1">
                <a:solidFill>
                  <a:srgbClr val="EAEAEA"/>
                </a:solidFill>
                <a:latin typeface="Impact" pitchFamily="34" charset="0"/>
              </a:rPr>
              <a:t>Pos-pos Rekrutmen</a:t>
            </a:r>
            <a:endParaRPr lang="id-ID" sz="3600" i="1">
              <a:solidFill>
                <a:srgbClr val="EAEAEA"/>
              </a:solidFill>
              <a:latin typeface="Impact" pitchFamily="34" charset="0"/>
            </a:endParaRPr>
          </a:p>
        </p:txBody>
      </p:sp>
      <p:sp>
        <p:nvSpPr>
          <p:cNvPr id="5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3400" y="2209800"/>
            <a:ext cx="2303463" cy="506413"/>
          </a:xfrm>
          <a:prstGeom prst="flowChartDocumen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9515" tIns="0" rIns="99515" bIns="0"/>
          <a:lstStyle/>
          <a:p>
            <a:pPr algn="ctr" defTabSz="1014413" eaLnBrk="1" hangingPunct="1"/>
            <a:r>
              <a:rPr lang="en-US" i="1" dirty="0" err="1">
                <a:solidFill>
                  <a:srgbClr val="EAEAEA"/>
                </a:solidFill>
                <a:latin typeface="Arial" charset="0"/>
                <a:cs typeface="Arial" charset="0"/>
              </a:rPr>
              <a:t>Lembaga</a:t>
            </a:r>
            <a:endParaRPr lang="id-ID" sz="2700" dirty="0">
              <a:solidFill>
                <a:srgbClr val="EAEAEA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3400" y="3836988"/>
            <a:ext cx="2303463" cy="506412"/>
          </a:xfrm>
          <a:prstGeom prst="flowChartDocumen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9515" tIns="0" rIns="99515" bIns="0"/>
          <a:lstStyle/>
          <a:p>
            <a:pPr algn="ctr" defTabSz="1014413" eaLnBrk="1" hangingPunct="1"/>
            <a:r>
              <a:rPr lang="en-US" i="1" dirty="0">
                <a:solidFill>
                  <a:srgbClr val="EAEAEA"/>
                </a:solidFill>
                <a:latin typeface="Arial" charset="0"/>
                <a:cs typeface="Arial" charset="0"/>
              </a:rPr>
              <a:t>Even-</a:t>
            </a:r>
            <a:r>
              <a:rPr lang="en-US" i="1" dirty="0" err="1">
                <a:solidFill>
                  <a:srgbClr val="EAEAEA"/>
                </a:solidFill>
                <a:latin typeface="Arial" charset="0"/>
                <a:cs typeface="Arial" charset="0"/>
              </a:rPr>
              <a:t>Momen</a:t>
            </a:r>
            <a:endParaRPr lang="id-ID" sz="2700" dirty="0">
              <a:solidFill>
                <a:srgbClr val="EAEAEA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3400" y="5360988"/>
            <a:ext cx="2303463" cy="506412"/>
          </a:xfrm>
          <a:prstGeom prst="flowChartDocumen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9515" tIns="0" rIns="99515" bIns="0"/>
          <a:lstStyle/>
          <a:p>
            <a:pPr algn="ctr" defTabSz="1014413" eaLnBrk="1" hangingPunct="1"/>
            <a:r>
              <a:rPr lang="en-US" i="1" dirty="0" err="1">
                <a:solidFill>
                  <a:srgbClr val="EAEAEA"/>
                </a:solidFill>
                <a:latin typeface="Arial" charset="0"/>
                <a:cs typeface="Arial" charset="0"/>
              </a:rPr>
              <a:t>Fardiyah</a:t>
            </a:r>
            <a:endParaRPr lang="id-ID" sz="2700" dirty="0">
              <a:solidFill>
                <a:srgbClr val="EAEAEA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3554413" y="1143000"/>
            <a:ext cx="5589587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056" tIns="50526" rIns="101056" bIns="50526"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endParaRPr lang="id-ID" sz="2200" i="1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1141413" lvl="2" indent="-227013" eaLnBrk="1" hangingPunct="1">
              <a:spcBef>
                <a:spcPct val="20000"/>
              </a:spcBef>
            </a:pPr>
            <a:r>
              <a:rPr lang="en-US" sz="2100" b="0" dirty="0" err="1">
                <a:solidFill>
                  <a:schemeClr val="tx2"/>
                </a:solidFill>
                <a:latin typeface="Arial" charset="0"/>
                <a:cs typeface="Arial" charset="0"/>
              </a:rPr>
              <a:t>Kepanitiaan</a:t>
            </a:r>
            <a:endParaRPr lang="en-US" sz="2100" b="0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1141413" lvl="2" indent="-227013" eaLnBrk="1" hangingPunct="1">
              <a:spcBef>
                <a:spcPct val="20000"/>
              </a:spcBef>
            </a:pPr>
            <a:r>
              <a:rPr lang="en-US" sz="2100" b="0" dirty="0" err="1">
                <a:solidFill>
                  <a:schemeClr val="tx2"/>
                </a:solidFill>
                <a:latin typeface="Arial" charset="0"/>
                <a:cs typeface="Arial" charset="0"/>
              </a:rPr>
              <a:t>Pengurus</a:t>
            </a:r>
            <a:r>
              <a:rPr lang="en-US" sz="2100" b="0" dirty="0">
                <a:solidFill>
                  <a:schemeClr val="tx2"/>
                </a:solidFill>
                <a:latin typeface="Arial" charset="0"/>
                <a:cs typeface="Arial" charset="0"/>
              </a:rPr>
              <a:t> </a:t>
            </a:r>
            <a:r>
              <a:rPr lang="en-US" sz="2100" b="0" dirty="0" err="1">
                <a:solidFill>
                  <a:schemeClr val="tx2"/>
                </a:solidFill>
                <a:latin typeface="Arial" charset="0"/>
                <a:cs typeface="Arial" charset="0"/>
              </a:rPr>
              <a:t>Lembaga</a:t>
            </a:r>
            <a:r>
              <a:rPr lang="en-US" sz="2100" b="0" dirty="0">
                <a:solidFill>
                  <a:schemeClr val="tx2"/>
                </a:solidFill>
                <a:latin typeface="Arial" charset="0"/>
                <a:cs typeface="Arial" charset="0"/>
              </a:rPr>
              <a:t> </a:t>
            </a:r>
            <a:r>
              <a:rPr lang="en-US" sz="2100" b="0" dirty="0" err="1">
                <a:solidFill>
                  <a:schemeClr val="tx2"/>
                </a:solidFill>
                <a:latin typeface="Arial" charset="0"/>
                <a:cs typeface="Arial" charset="0"/>
              </a:rPr>
              <a:t>Da’wah</a:t>
            </a:r>
            <a:endParaRPr lang="en-US" sz="2100" b="0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1141413" lvl="2" indent="-227013" eaLnBrk="1" hangingPunct="1">
              <a:spcBef>
                <a:spcPct val="20000"/>
              </a:spcBef>
            </a:pPr>
            <a:r>
              <a:rPr lang="en-US" sz="2100" b="0" dirty="0">
                <a:solidFill>
                  <a:schemeClr val="tx2"/>
                </a:solidFill>
                <a:latin typeface="Arial" charset="0"/>
                <a:cs typeface="Arial" charset="0"/>
              </a:rPr>
              <a:t>Mentoring LD</a:t>
            </a:r>
          </a:p>
          <a:p>
            <a:pPr marL="1141413" lvl="2" indent="-227013" eaLnBrk="1" hangingPunct="1">
              <a:spcBef>
                <a:spcPct val="20000"/>
              </a:spcBef>
            </a:pPr>
            <a:r>
              <a:rPr lang="en-US" sz="2100" b="0" dirty="0" err="1">
                <a:solidFill>
                  <a:schemeClr val="tx2"/>
                </a:solidFill>
                <a:latin typeface="Arial" charset="0"/>
                <a:cs typeface="Arial" charset="0"/>
              </a:rPr>
              <a:t>Kaderisasi</a:t>
            </a:r>
            <a:r>
              <a:rPr lang="en-US" sz="2100" b="0" dirty="0">
                <a:solidFill>
                  <a:schemeClr val="tx2"/>
                </a:solidFill>
                <a:latin typeface="Arial" charset="0"/>
                <a:cs typeface="Arial" charset="0"/>
              </a:rPr>
              <a:t> </a:t>
            </a:r>
            <a:r>
              <a:rPr lang="en-US" sz="2100" b="0" dirty="0" err="1">
                <a:solidFill>
                  <a:schemeClr val="tx2"/>
                </a:solidFill>
                <a:latin typeface="Arial" charset="0"/>
                <a:cs typeface="Arial" charset="0"/>
              </a:rPr>
              <a:t>Kelembagaan</a:t>
            </a:r>
            <a:endParaRPr lang="en-US" sz="2100" b="0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1141413" lvl="2" indent="-227013" eaLnBrk="1" hangingPunct="1">
              <a:spcBef>
                <a:spcPct val="20000"/>
              </a:spcBef>
            </a:pPr>
            <a:endParaRPr lang="en-US" sz="2100" b="0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1141413" lvl="2" indent="-227013" eaLnBrk="1" hangingPunct="1">
              <a:spcBef>
                <a:spcPct val="20000"/>
              </a:spcBef>
            </a:pPr>
            <a:r>
              <a:rPr lang="en-US" sz="2100" b="0" dirty="0">
                <a:solidFill>
                  <a:schemeClr val="tx2"/>
                </a:solidFill>
                <a:latin typeface="Arial" charset="0"/>
                <a:cs typeface="Arial" charset="0"/>
              </a:rPr>
              <a:t>PMB		</a:t>
            </a:r>
            <a:r>
              <a:rPr lang="en-US" sz="2100" b="0" dirty="0" err="1">
                <a:solidFill>
                  <a:schemeClr val="tx2"/>
                </a:solidFill>
                <a:latin typeface="Arial" charset="0"/>
                <a:cs typeface="Arial" charset="0"/>
              </a:rPr>
              <a:t>Kegiatan</a:t>
            </a:r>
            <a:r>
              <a:rPr lang="en-US" sz="2100" b="0" dirty="0">
                <a:solidFill>
                  <a:schemeClr val="tx2"/>
                </a:solidFill>
                <a:latin typeface="Arial" charset="0"/>
                <a:cs typeface="Arial" charset="0"/>
              </a:rPr>
              <a:t> LD</a:t>
            </a:r>
          </a:p>
          <a:p>
            <a:pPr marL="1141413" lvl="2" indent="-227013" eaLnBrk="1" hangingPunct="1">
              <a:spcBef>
                <a:spcPct val="20000"/>
              </a:spcBef>
            </a:pPr>
            <a:r>
              <a:rPr lang="en-US" sz="2100" b="0" dirty="0">
                <a:solidFill>
                  <a:schemeClr val="tx2"/>
                </a:solidFill>
                <a:latin typeface="Arial" charset="0"/>
                <a:cs typeface="Arial" charset="0"/>
              </a:rPr>
              <a:t>DAF		</a:t>
            </a:r>
            <a:r>
              <a:rPr lang="en-US" sz="2100" b="0" dirty="0" err="1">
                <a:solidFill>
                  <a:schemeClr val="tx2"/>
                </a:solidFill>
                <a:latin typeface="Arial" charset="0"/>
                <a:cs typeface="Arial" charset="0"/>
              </a:rPr>
              <a:t>Daurah</a:t>
            </a:r>
            <a:r>
              <a:rPr lang="en-US" sz="2100" b="0" dirty="0">
                <a:solidFill>
                  <a:schemeClr val="tx2"/>
                </a:solidFill>
                <a:latin typeface="Arial" charset="0"/>
                <a:cs typeface="Arial" charset="0"/>
              </a:rPr>
              <a:t>/Training</a:t>
            </a:r>
          </a:p>
          <a:p>
            <a:pPr marL="1141413" lvl="2" indent="-227013" eaLnBrk="1" hangingPunct="1">
              <a:spcBef>
                <a:spcPct val="20000"/>
              </a:spcBef>
            </a:pPr>
            <a:r>
              <a:rPr lang="en-US" sz="2100" b="0" dirty="0" err="1">
                <a:solidFill>
                  <a:schemeClr val="tx2"/>
                </a:solidFill>
                <a:latin typeface="Arial" charset="0"/>
                <a:cs typeface="Arial" charset="0"/>
              </a:rPr>
              <a:t>Ramadhan</a:t>
            </a:r>
            <a:r>
              <a:rPr lang="en-US" sz="2100" b="0" dirty="0">
                <a:solidFill>
                  <a:schemeClr val="tx2"/>
                </a:solidFill>
                <a:latin typeface="Arial" charset="0"/>
                <a:cs typeface="Arial" charset="0"/>
              </a:rPr>
              <a:t>	A2I</a:t>
            </a:r>
          </a:p>
          <a:p>
            <a:pPr marL="1141413" lvl="2" indent="-227013" eaLnBrk="1" hangingPunct="1">
              <a:spcBef>
                <a:spcPct val="20000"/>
              </a:spcBef>
            </a:pPr>
            <a:endParaRPr lang="en-US" sz="2100" b="0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1141413" lvl="2" indent="-227013" eaLnBrk="1" hangingPunct="1">
              <a:spcBef>
                <a:spcPct val="20000"/>
              </a:spcBef>
            </a:pPr>
            <a:endParaRPr lang="en-US" sz="2100" b="0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1141413" lvl="2" indent="-227013" eaLnBrk="1" hangingPunct="1">
              <a:spcBef>
                <a:spcPct val="20000"/>
              </a:spcBef>
            </a:pPr>
            <a:r>
              <a:rPr lang="en-US" sz="2100" b="0" dirty="0">
                <a:solidFill>
                  <a:schemeClr val="tx2"/>
                </a:solidFill>
                <a:latin typeface="Arial" charset="0"/>
                <a:cs typeface="Arial" charset="0"/>
              </a:rPr>
              <a:t>One Man One </a:t>
            </a:r>
            <a:r>
              <a:rPr lang="en-US" sz="2100" b="0" dirty="0" err="1">
                <a:solidFill>
                  <a:schemeClr val="tx2"/>
                </a:solidFill>
                <a:latin typeface="Arial" charset="0"/>
                <a:cs typeface="Arial" charset="0"/>
              </a:rPr>
              <a:t>Mad’u</a:t>
            </a:r>
            <a:endParaRPr lang="en-US" sz="2100" b="0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1141413" lvl="2" indent="-227013" eaLnBrk="1" hangingPunct="1">
              <a:spcBef>
                <a:spcPct val="20000"/>
              </a:spcBef>
            </a:pPr>
            <a:r>
              <a:rPr lang="en-US" sz="2100" b="0" dirty="0" err="1">
                <a:solidFill>
                  <a:schemeClr val="tx2"/>
                </a:solidFill>
                <a:latin typeface="Arial" charset="0"/>
                <a:cs typeface="Arial" charset="0"/>
              </a:rPr>
              <a:t>Aktivitas</a:t>
            </a:r>
            <a:r>
              <a:rPr lang="en-US" sz="2100" b="0" dirty="0">
                <a:solidFill>
                  <a:schemeClr val="tx2"/>
                </a:solidFill>
                <a:latin typeface="Arial" charset="0"/>
                <a:cs typeface="Arial" charset="0"/>
              </a:rPr>
              <a:t> </a:t>
            </a:r>
            <a:r>
              <a:rPr lang="en-US" sz="2100" b="0" dirty="0" err="1">
                <a:solidFill>
                  <a:schemeClr val="tx2"/>
                </a:solidFill>
                <a:latin typeface="Arial" charset="0"/>
                <a:cs typeface="Arial" charset="0"/>
              </a:rPr>
              <a:t>hobi</a:t>
            </a:r>
            <a:r>
              <a:rPr lang="en-US" sz="2100" b="0" dirty="0">
                <a:solidFill>
                  <a:schemeClr val="tx2"/>
                </a:solidFill>
                <a:latin typeface="Arial" charset="0"/>
                <a:cs typeface="Arial" charset="0"/>
              </a:rPr>
              <a:t> </a:t>
            </a:r>
            <a:r>
              <a:rPr lang="en-US" sz="2100" b="0" dirty="0" err="1">
                <a:solidFill>
                  <a:schemeClr val="tx2"/>
                </a:solidFill>
                <a:latin typeface="Arial" charset="0"/>
                <a:cs typeface="Arial" charset="0"/>
              </a:rPr>
              <a:t>dan</a:t>
            </a:r>
            <a:r>
              <a:rPr lang="en-US" sz="2100" b="0" dirty="0">
                <a:solidFill>
                  <a:schemeClr val="tx2"/>
                </a:solidFill>
                <a:latin typeface="Arial" charset="0"/>
                <a:cs typeface="Arial" charset="0"/>
              </a:rPr>
              <a:t> </a:t>
            </a:r>
            <a:r>
              <a:rPr lang="en-US" sz="2100" b="0" dirty="0" err="1">
                <a:solidFill>
                  <a:schemeClr val="tx2"/>
                </a:solidFill>
                <a:latin typeface="Arial" charset="0"/>
                <a:cs typeface="Arial" charset="0"/>
              </a:rPr>
              <a:t>akademis</a:t>
            </a:r>
            <a:endParaRPr lang="en-US" sz="2100" b="0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1141413" lvl="2" indent="-227013" eaLnBrk="1" hangingPunct="1">
              <a:spcBef>
                <a:spcPct val="20000"/>
              </a:spcBef>
            </a:pPr>
            <a:endParaRPr lang="id-ID" sz="2100" b="0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342900" indent="-342900" eaLnBrk="1" hangingPunct="1">
              <a:spcBef>
                <a:spcPct val="20000"/>
              </a:spcBef>
            </a:pPr>
            <a:endParaRPr lang="id-ID" sz="2900" b="0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1141413" lvl="2" indent="-227013" eaLnBrk="1" hangingPunct="1">
              <a:spcBef>
                <a:spcPct val="20000"/>
              </a:spcBef>
            </a:pPr>
            <a:endParaRPr lang="id-ID" sz="2100" b="0" dirty="0">
              <a:solidFill>
                <a:schemeClr val="tx2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AutoShape 10"/>
          <p:cNvSpPr>
            <a:spLocks/>
          </p:cNvSpPr>
          <p:nvPr/>
        </p:nvSpPr>
        <p:spPr bwMode="auto">
          <a:xfrm>
            <a:off x="3200400" y="1676400"/>
            <a:ext cx="990600" cy="1371600"/>
          </a:xfrm>
          <a:prstGeom prst="rightBrace">
            <a:avLst>
              <a:gd name="adj1" fmla="val 11538"/>
              <a:gd name="adj2" fmla="val 50000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10" name="AutoShape 11"/>
          <p:cNvSpPr>
            <a:spLocks/>
          </p:cNvSpPr>
          <p:nvPr/>
        </p:nvSpPr>
        <p:spPr bwMode="auto">
          <a:xfrm>
            <a:off x="3124200" y="3581400"/>
            <a:ext cx="1219200" cy="990600"/>
          </a:xfrm>
          <a:prstGeom prst="rightBrace">
            <a:avLst>
              <a:gd name="adj1" fmla="val 8333"/>
              <a:gd name="adj2" fmla="val 50000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11" name="AutoShape 12"/>
          <p:cNvSpPr>
            <a:spLocks/>
          </p:cNvSpPr>
          <p:nvPr/>
        </p:nvSpPr>
        <p:spPr bwMode="auto">
          <a:xfrm>
            <a:off x="3048000" y="5181600"/>
            <a:ext cx="1143000" cy="838200"/>
          </a:xfrm>
          <a:prstGeom prst="rightBrace">
            <a:avLst>
              <a:gd name="adj1" fmla="val 8333"/>
              <a:gd name="adj2" fmla="val 50000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807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89"/>
          <p:cNvSpPr>
            <a:spLocks noChangeArrowheads="1"/>
          </p:cNvSpPr>
          <p:nvPr/>
        </p:nvSpPr>
        <p:spPr bwMode="auto">
          <a:xfrm>
            <a:off x="457200" y="4495800"/>
            <a:ext cx="5976938" cy="1981200"/>
          </a:xfrm>
          <a:prstGeom prst="rect">
            <a:avLst/>
          </a:prstGeom>
          <a:solidFill>
            <a:srgbClr val="008000">
              <a:alpha val="30196"/>
            </a:srgbClr>
          </a:solidFill>
          <a:ln w="381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2438400" y="609600"/>
            <a:ext cx="3200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20" tIns="45610" rIns="91220" bIns="45610" anchor="ctr"/>
          <a:lstStyle/>
          <a:p>
            <a:pPr eaLnBrk="1" hangingPunct="1"/>
            <a:r>
              <a:rPr lang="id-ID" sz="3600" b="0" i="1">
                <a:solidFill>
                  <a:srgbClr val="006600"/>
                </a:solidFill>
                <a:latin typeface="Impact" pitchFamily="34" charset="0"/>
                <a:cs typeface="Arial" charset="0"/>
              </a:rPr>
              <a:t>Re-Marketisasi</a:t>
            </a:r>
          </a:p>
        </p:txBody>
      </p:sp>
      <p:sp>
        <p:nvSpPr>
          <p:cNvPr id="6" name="Rectangle 28"/>
          <p:cNvSpPr>
            <a:spLocks noChangeArrowheads="1"/>
          </p:cNvSpPr>
          <p:nvPr/>
        </p:nvSpPr>
        <p:spPr bwMode="auto">
          <a:xfrm>
            <a:off x="3429000" y="1989138"/>
            <a:ext cx="5334000" cy="1935162"/>
          </a:xfrm>
          <a:prstGeom prst="rect">
            <a:avLst/>
          </a:prstGeom>
          <a:solidFill>
            <a:srgbClr val="008000">
              <a:alpha val="30196"/>
            </a:srgbClr>
          </a:solidFill>
          <a:ln w="381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ext Box 29"/>
          <p:cNvSpPr txBox="1">
            <a:spLocks noChangeArrowheads="1"/>
          </p:cNvSpPr>
          <p:nvPr/>
        </p:nvSpPr>
        <p:spPr bwMode="auto">
          <a:xfrm>
            <a:off x="3733800" y="2057400"/>
            <a:ext cx="2828925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tificeSSK" pitchFamily="2" charset="0"/>
                <a:cs typeface="Arial" charset="0"/>
              </a:rPr>
              <a:t>c</a:t>
            </a:r>
            <a:r>
              <a:rPr lang="id-ID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tificeSSK" pitchFamily="2" charset="0"/>
                <a:cs typeface="Arial" charset="0"/>
              </a:rPr>
              <a:t>Corporate V</a:t>
            </a: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tificeSSK" pitchFamily="2" charset="0"/>
                <a:cs typeface="Arial" charset="0"/>
              </a:rPr>
              <a:t>v</a:t>
            </a:r>
            <a:r>
              <a:rPr lang="id-ID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tificeSSK" pitchFamily="2" charset="0"/>
                <a:cs typeface="Arial" charset="0"/>
              </a:rPr>
              <a:t>alues</a:t>
            </a:r>
            <a:endParaRPr lang="id-ID" b="1" i="1" dirty="0">
              <a:effectLst>
                <a:outerShdw blurRad="38100" dist="38100" dir="2700000" algn="tl">
                  <a:srgbClr val="C0C0C0"/>
                </a:outerShdw>
              </a:effectLst>
              <a:latin typeface="ArtificeSSK" pitchFamily="2" charset="0"/>
              <a:cs typeface="Arial" charset="0"/>
            </a:endParaRPr>
          </a:p>
        </p:txBody>
      </p:sp>
      <p:sp>
        <p:nvSpPr>
          <p:cNvPr id="8" name="AutoShape 30"/>
          <p:cNvSpPr>
            <a:spLocks noChangeArrowheads="1"/>
          </p:cNvSpPr>
          <p:nvPr/>
        </p:nvSpPr>
        <p:spPr bwMode="auto">
          <a:xfrm>
            <a:off x="4724400" y="2971800"/>
            <a:ext cx="1673225" cy="355600"/>
          </a:xfrm>
          <a:custGeom>
            <a:avLst/>
            <a:gdLst>
              <a:gd name="T0" fmla="*/ 97211200 w 21600"/>
              <a:gd name="T1" fmla="*/ 0 h 21600"/>
              <a:gd name="T2" fmla="*/ 0 w 21600"/>
              <a:gd name="T3" fmla="*/ 2927115 h 21600"/>
              <a:gd name="T4" fmla="*/ 97211200 w 21600"/>
              <a:gd name="T5" fmla="*/ 5854230 h 21600"/>
              <a:gd name="T6" fmla="*/ 129614895 w 21600"/>
              <a:gd name="T7" fmla="*/ 2927115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tx1"/>
          </a:solidFill>
          <a:ln w="25400">
            <a:solidFill>
              <a:srgbClr val="99CCFF"/>
            </a:solidFill>
            <a:miter lim="800000"/>
            <a:headEnd/>
            <a:tailEnd type="none" w="lg" len="lg"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9" name="Group 31"/>
          <p:cNvGrpSpPr>
            <a:grpSpLocks/>
          </p:cNvGrpSpPr>
          <p:nvPr/>
        </p:nvGrpSpPr>
        <p:grpSpPr bwMode="auto">
          <a:xfrm>
            <a:off x="3581400" y="2590800"/>
            <a:ext cx="1162050" cy="1192213"/>
            <a:chOff x="300" y="1321"/>
            <a:chExt cx="786" cy="751"/>
          </a:xfrm>
        </p:grpSpPr>
        <p:sp>
          <p:nvSpPr>
            <p:cNvPr id="10" name="Rectangle 32"/>
            <p:cNvSpPr>
              <a:spLocks noChangeArrowheads="1"/>
            </p:cNvSpPr>
            <p:nvPr/>
          </p:nvSpPr>
          <p:spPr bwMode="auto">
            <a:xfrm>
              <a:off x="395" y="1322"/>
              <a:ext cx="591" cy="750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33"/>
            <p:cNvSpPr>
              <a:spLocks noChangeArrowheads="1"/>
            </p:cNvSpPr>
            <p:nvPr/>
          </p:nvSpPr>
          <p:spPr bwMode="auto">
            <a:xfrm>
              <a:off x="461" y="1488"/>
              <a:ext cx="473" cy="521"/>
            </a:xfrm>
            <a:prstGeom prst="rect">
              <a:avLst/>
            </a:prstGeom>
            <a:solidFill>
              <a:srgbClr val="FFFFFF">
                <a:alpha val="78038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2" name="Group 34"/>
            <p:cNvGrpSpPr>
              <a:grpSpLocks/>
            </p:cNvGrpSpPr>
            <p:nvPr/>
          </p:nvGrpSpPr>
          <p:grpSpPr bwMode="auto">
            <a:xfrm>
              <a:off x="594" y="1558"/>
              <a:ext cx="202" cy="312"/>
              <a:chOff x="1307" y="1398"/>
              <a:chExt cx="288" cy="452"/>
            </a:xfrm>
          </p:grpSpPr>
          <p:sp>
            <p:nvSpPr>
              <p:cNvPr id="15" name="AutoShape 35"/>
              <p:cNvSpPr>
                <a:spLocks noChangeArrowheads="1"/>
              </p:cNvSpPr>
              <p:nvPr/>
            </p:nvSpPr>
            <p:spPr bwMode="auto">
              <a:xfrm>
                <a:off x="1307" y="1591"/>
                <a:ext cx="288" cy="259"/>
              </a:xfrm>
              <a:prstGeom prst="flowChartInputOutput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Oval 36"/>
              <p:cNvSpPr>
                <a:spLocks noChangeAspect="1" noChangeArrowheads="1"/>
              </p:cNvSpPr>
              <p:nvPr/>
            </p:nvSpPr>
            <p:spPr bwMode="auto">
              <a:xfrm>
                <a:off x="1382" y="1398"/>
                <a:ext cx="173" cy="173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 type="none" w="lg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3" name="Text Box 37"/>
            <p:cNvSpPr txBox="1">
              <a:spLocks noChangeArrowheads="1"/>
            </p:cNvSpPr>
            <p:nvPr/>
          </p:nvSpPr>
          <p:spPr bwMode="auto">
            <a:xfrm>
              <a:off x="300" y="1869"/>
              <a:ext cx="786" cy="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id-ID" sz="1300" b="0">
                  <a:latin typeface="Tahoma" pitchFamily="34" charset="0"/>
                  <a:cs typeface="Arial" charset="0"/>
                </a:rPr>
                <a:t>Lembaga</a:t>
              </a:r>
            </a:p>
          </p:txBody>
        </p:sp>
        <p:sp>
          <p:nvSpPr>
            <p:cNvPr id="14" name="Text Box 38"/>
            <p:cNvSpPr txBox="1">
              <a:spLocks noChangeArrowheads="1"/>
            </p:cNvSpPr>
            <p:nvPr/>
          </p:nvSpPr>
          <p:spPr bwMode="auto">
            <a:xfrm>
              <a:off x="416" y="1321"/>
              <a:ext cx="538" cy="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id-ID" sz="1300" b="0">
                  <a:latin typeface="Tahoma" pitchFamily="34" charset="0"/>
                  <a:cs typeface="Arial" charset="0"/>
                </a:rPr>
                <a:t>Budaya</a:t>
              </a:r>
            </a:p>
          </p:txBody>
        </p:sp>
      </p:grpSp>
      <p:grpSp>
        <p:nvGrpSpPr>
          <p:cNvPr id="17" name="Group 39"/>
          <p:cNvGrpSpPr>
            <a:grpSpLocks/>
          </p:cNvGrpSpPr>
          <p:nvPr/>
        </p:nvGrpSpPr>
        <p:grpSpPr bwMode="auto">
          <a:xfrm>
            <a:off x="6542401" y="3198816"/>
            <a:ext cx="1586961" cy="506413"/>
            <a:chOff x="2469" y="1677"/>
            <a:chExt cx="1074" cy="319"/>
          </a:xfrm>
        </p:grpSpPr>
        <p:grpSp>
          <p:nvGrpSpPr>
            <p:cNvPr id="18" name="Group 40"/>
            <p:cNvGrpSpPr>
              <a:grpSpLocks/>
            </p:cNvGrpSpPr>
            <p:nvPr/>
          </p:nvGrpSpPr>
          <p:grpSpPr bwMode="auto">
            <a:xfrm>
              <a:off x="2469" y="1677"/>
              <a:ext cx="203" cy="312"/>
              <a:chOff x="1307" y="1398"/>
              <a:chExt cx="288" cy="452"/>
            </a:xfrm>
          </p:grpSpPr>
          <p:sp>
            <p:nvSpPr>
              <p:cNvPr id="24" name="AutoShape 41"/>
              <p:cNvSpPr>
                <a:spLocks noChangeArrowheads="1"/>
              </p:cNvSpPr>
              <p:nvPr/>
            </p:nvSpPr>
            <p:spPr bwMode="auto">
              <a:xfrm>
                <a:off x="1307" y="1591"/>
                <a:ext cx="288" cy="259"/>
              </a:xfrm>
              <a:prstGeom prst="flowChartInputOutput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Oval 42"/>
              <p:cNvSpPr>
                <a:spLocks noChangeAspect="1" noChangeArrowheads="1"/>
              </p:cNvSpPr>
              <p:nvPr/>
            </p:nvSpPr>
            <p:spPr bwMode="auto">
              <a:xfrm>
                <a:off x="1382" y="1398"/>
                <a:ext cx="173" cy="173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 type="none" w="lg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0" name="Group 44"/>
            <p:cNvGrpSpPr>
              <a:grpSpLocks/>
            </p:cNvGrpSpPr>
            <p:nvPr/>
          </p:nvGrpSpPr>
          <p:grpSpPr bwMode="auto">
            <a:xfrm>
              <a:off x="3340" y="1684"/>
              <a:ext cx="203" cy="312"/>
              <a:chOff x="1307" y="1398"/>
              <a:chExt cx="288" cy="452"/>
            </a:xfrm>
          </p:grpSpPr>
          <p:sp>
            <p:nvSpPr>
              <p:cNvPr id="22" name="AutoShape 45"/>
              <p:cNvSpPr>
                <a:spLocks noChangeArrowheads="1"/>
              </p:cNvSpPr>
              <p:nvPr/>
            </p:nvSpPr>
            <p:spPr bwMode="auto">
              <a:xfrm>
                <a:off x="1307" y="1591"/>
                <a:ext cx="288" cy="259"/>
              </a:xfrm>
              <a:prstGeom prst="flowChartInputOutput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miter lim="800000"/>
                <a:headEnd/>
                <a:tailEnd type="none" w="lg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Oval 46"/>
              <p:cNvSpPr>
                <a:spLocks noChangeAspect="1" noChangeArrowheads="1"/>
              </p:cNvSpPr>
              <p:nvPr/>
            </p:nvSpPr>
            <p:spPr bwMode="auto">
              <a:xfrm>
                <a:off x="1382" y="1398"/>
                <a:ext cx="173" cy="173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 type="none" w="lg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6" name="Group 49"/>
          <p:cNvGrpSpPr>
            <a:grpSpLocks/>
          </p:cNvGrpSpPr>
          <p:nvPr/>
        </p:nvGrpSpPr>
        <p:grpSpPr bwMode="auto">
          <a:xfrm>
            <a:off x="6248400" y="1143000"/>
            <a:ext cx="2057400" cy="1433513"/>
            <a:chOff x="2310" y="976"/>
            <a:chExt cx="1532" cy="501"/>
          </a:xfrm>
        </p:grpSpPr>
        <p:sp>
          <p:nvSpPr>
            <p:cNvPr id="27" name="AutoShape 50"/>
            <p:cNvSpPr>
              <a:spLocks noChangeArrowheads="1"/>
            </p:cNvSpPr>
            <p:nvPr/>
          </p:nvSpPr>
          <p:spPr bwMode="auto">
            <a:xfrm>
              <a:off x="2310" y="976"/>
              <a:ext cx="1531" cy="500"/>
            </a:xfrm>
            <a:prstGeom prst="cloudCallout">
              <a:avLst>
                <a:gd name="adj1" fmla="val -28366"/>
                <a:gd name="adj2" fmla="val 7731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/>
            <a:lstStyle/>
            <a:p>
              <a:pPr algn="ctr" eaLnBrk="1" hangingPunct="1"/>
              <a:endParaRPr lang="id-ID" sz="1800" b="0">
                <a:latin typeface="Arial" charset="0"/>
                <a:cs typeface="Arial" charset="0"/>
              </a:endParaRPr>
            </a:p>
          </p:txBody>
        </p:sp>
        <p:sp>
          <p:nvSpPr>
            <p:cNvPr id="28" name="AutoShape 51"/>
            <p:cNvSpPr>
              <a:spLocks noChangeArrowheads="1"/>
            </p:cNvSpPr>
            <p:nvPr/>
          </p:nvSpPr>
          <p:spPr bwMode="auto">
            <a:xfrm>
              <a:off x="2310" y="978"/>
              <a:ext cx="1532" cy="499"/>
            </a:xfrm>
            <a:prstGeom prst="cloudCallout">
              <a:avLst>
                <a:gd name="adj1" fmla="val 21611"/>
                <a:gd name="adj2" fmla="val 8365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 eaLnBrk="1" hangingPunct="1"/>
              <a:endParaRPr lang="id-ID" sz="1800" b="0">
                <a:latin typeface="Arial" charset="0"/>
                <a:cs typeface="Arial" charset="0"/>
              </a:endParaRPr>
            </a:p>
          </p:txBody>
        </p:sp>
      </p:grpSp>
      <p:sp>
        <p:nvSpPr>
          <p:cNvPr id="29" name="Text Box 55"/>
          <p:cNvSpPr txBox="1">
            <a:spLocks noChangeArrowheads="1"/>
          </p:cNvSpPr>
          <p:nvPr/>
        </p:nvSpPr>
        <p:spPr bwMode="auto">
          <a:xfrm>
            <a:off x="6496050" y="1606550"/>
            <a:ext cx="15382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400" dirty="0" smtClean="0">
                <a:latin typeface="Arial" charset="0"/>
                <a:cs typeface="Arial" charset="0"/>
              </a:rPr>
              <a:t>Citra </a:t>
            </a:r>
            <a:r>
              <a:rPr lang="en-US" sz="1400" dirty="0" err="1" smtClean="0">
                <a:latin typeface="Arial" charset="0"/>
                <a:cs typeface="Arial" charset="0"/>
              </a:rPr>
              <a:t>Lembaga</a:t>
            </a:r>
            <a:endParaRPr lang="en-US" sz="1400" dirty="0">
              <a:latin typeface="Arial" charset="0"/>
              <a:cs typeface="Arial" charset="0"/>
            </a:endParaRPr>
          </a:p>
          <a:p>
            <a:pPr algn="ctr"/>
            <a:r>
              <a:rPr lang="en-US" sz="1400" dirty="0" err="1" smtClean="0">
                <a:latin typeface="Arial" charset="0"/>
                <a:cs typeface="Arial" charset="0"/>
              </a:rPr>
              <a:t>Dakwah</a:t>
            </a:r>
            <a:endParaRPr lang="id-ID" sz="1400" dirty="0">
              <a:latin typeface="Arial" charset="0"/>
              <a:cs typeface="Arial" charset="0"/>
            </a:endParaRPr>
          </a:p>
        </p:txBody>
      </p:sp>
      <p:sp>
        <p:nvSpPr>
          <p:cNvPr id="30" name="Text Box 187"/>
          <p:cNvSpPr txBox="1">
            <a:spLocks noChangeArrowheads="1"/>
          </p:cNvSpPr>
          <p:nvPr/>
        </p:nvSpPr>
        <p:spPr bwMode="auto">
          <a:xfrm>
            <a:off x="279400" y="4648200"/>
            <a:ext cx="2303463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r>
              <a:rPr lang="en-US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tificeSSK" pitchFamily="2" charset="0"/>
                <a:cs typeface="Arial" charset="0"/>
              </a:rPr>
              <a:t>aOOOAtribut</a:t>
            </a:r>
            <a:endParaRPr lang="en-US" b="1" i="1" dirty="0">
              <a:effectLst>
                <a:outerShdw blurRad="38100" dist="38100" dir="2700000" algn="tl">
                  <a:srgbClr val="C0C0C0"/>
                </a:outerShdw>
              </a:effectLst>
              <a:latin typeface="ArtificeSSK" pitchFamily="2" charset="0"/>
              <a:cs typeface="Arial" charset="0"/>
            </a:endParaRPr>
          </a:p>
        </p:txBody>
      </p:sp>
      <p:sp>
        <p:nvSpPr>
          <p:cNvPr id="31" name="Text Box 188"/>
          <p:cNvSpPr txBox="1">
            <a:spLocks noChangeArrowheads="1"/>
          </p:cNvSpPr>
          <p:nvPr/>
        </p:nvSpPr>
        <p:spPr bwMode="auto">
          <a:xfrm>
            <a:off x="518536" y="5648287"/>
            <a:ext cx="2057400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tificeSSK" pitchFamily="2" charset="0"/>
                <a:cs typeface="Arial" charset="0"/>
              </a:rPr>
              <a:t>program</a:t>
            </a:r>
            <a:endParaRPr lang="en-US" b="1" i="1" dirty="0">
              <a:effectLst>
                <a:outerShdw blurRad="38100" dist="38100" dir="2700000" algn="tl">
                  <a:srgbClr val="C0C0C0"/>
                </a:outerShdw>
              </a:effectLst>
              <a:latin typeface="ArtificeSSK" pitchFamily="2" charset="0"/>
              <a:cs typeface="Arial" charset="0"/>
            </a:endParaRPr>
          </a:p>
        </p:txBody>
      </p:sp>
      <p:sp>
        <p:nvSpPr>
          <p:cNvPr id="32" name="AutoShape 190"/>
          <p:cNvSpPr>
            <a:spLocks noChangeArrowheads="1"/>
          </p:cNvSpPr>
          <p:nvPr/>
        </p:nvSpPr>
        <p:spPr bwMode="auto">
          <a:xfrm>
            <a:off x="2667000" y="4724400"/>
            <a:ext cx="1798638" cy="355600"/>
          </a:xfrm>
          <a:custGeom>
            <a:avLst/>
            <a:gdLst>
              <a:gd name="T0" fmla="*/ 112329774 w 21600"/>
              <a:gd name="T1" fmla="*/ 0 h 21600"/>
              <a:gd name="T2" fmla="*/ 0 w 21600"/>
              <a:gd name="T3" fmla="*/ 2927115 h 21600"/>
              <a:gd name="T4" fmla="*/ 112329774 w 21600"/>
              <a:gd name="T5" fmla="*/ 5854230 h 21600"/>
              <a:gd name="T6" fmla="*/ 149773073 w 21600"/>
              <a:gd name="T7" fmla="*/ 2927115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tx1"/>
          </a:solidFill>
          <a:ln w="25400">
            <a:solidFill>
              <a:srgbClr val="99CCFF"/>
            </a:solidFill>
            <a:miter lim="800000"/>
            <a:headEnd/>
            <a:tailEnd type="none" w="lg" len="lg"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Text Box 194"/>
          <p:cNvSpPr txBox="1">
            <a:spLocks noChangeArrowheads="1"/>
          </p:cNvSpPr>
          <p:nvPr/>
        </p:nvSpPr>
        <p:spPr bwMode="auto">
          <a:xfrm>
            <a:off x="4432300" y="4619625"/>
            <a:ext cx="206375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dirty="0" err="1" smtClean="0">
                <a:latin typeface="Arial" charset="0"/>
                <a:cs typeface="Arial" charset="0"/>
              </a:rPr>
              <a:t>Bendera</a:t>
            </a:r>
            <a:endParaRPr lang="en-US" sz="1800" dirty="0" smtClean="0">
              <a:latin typeface="Arial" charset="0"/>
              <a:cs typeface="Arial" charset="0"/>
            </a:endParaRPr>
          </a:p>
          <a:p>
            <a:r>
              <a:rPr lang="en-US" sz="1800" dirty="0" smtClean="0">
                <a:latin typeface="Arial" charset="0"/>
                <a:cs typeface="Arial" charset="0"/>
              </a:rPr>
              <a:t>Company profile</a:t>
            </a:r>
          </a:p>
          <a:p>
            <a:r>
              <a:rPr lang="en-US" sz="1800" dirty="0" err="1" smtClean="0">
                <a:latin typeface="Arial" charset="0"/>
                <a:cs typeface="Arial" charset="0"/>
              </a:rPr>
              <a:t>Stiker</a:t>
            </a:r>
            <a:r>
              <a:rPr lang="en-US" sz="1800" dirty="0" smtClean="0">
                <a:latin typeface="Arial" charset="0"/>
                <a:cs typeface="Arial" charset="0"/>
              </a:rPr>
              <a:t>, pin, </a:t>
            </a:r>
            <a:r>
              <a:rPr lang="en-US" sz="1800" dirty="0" err="1" smtClean="0">
                <a:latin typeface="Arial" charset="0"/>
                <a:cs typeface="Arial" charset="0"/>
              </a:rPr>
              <a:t>dll</a:t>
            </a:r>
            <a:endParaRPr lang="id-ID" sz="1800" dirty="0">
              <a:latin typeface="Arial" charset="0"/>
              <a:cs typeface="Arial" charset="0"/>
            </a:endParaRPr>
          </a:p>
          <a:p>
            <a:endParaRPr lang="id-ID" sz="1800" dirty="0">
              <a:latin typeface="Arial" charset="0"/>
              <a:cs typeface="Arial" charset="0"/>
            </a:endParaRPr>
          </a:p>
          <a:p>
            <a:r>
              <a:rPr lang="en-US" sz="1800" i="1" dirty="0" err="1" smtClean="0">
                <a:latin typeface="Arial" charset="0"/>
                <a:cs typeface="Arial" charset="0"/>
              </a:rPr>
              <a:t>Analisa</a:t>
            </a:r>
            <a:r>
              <a:rPr lang="en-US" sz="1800" i="1" dirty="0" smtClean="0">
                <a:latin typeface="Arial" charset="0"/>
                <a:cs typeface="Arial" charset="0"/>
              </a:rPr>
              <a:t> STP</a:t>
            </a:r>
            <a:endParaRPr lang="id-ID" sz="1800" i="1" dirty="0">
              <a:latin typeface="Arial" charset="0"/>
              <a:cs typeface="Arial" charset="0"/>
            </a:endParaRPr>
          </a:p>
        </p:txBody>
      </p:sp>
      <p:sp>
        <p:nvSpPr>
          <p:cNvPr id="34" name="AutoShape 195"/>
          <p:cNvSpPr>
            <a:spLocks noChangeArrowheads="1"/>
          </p:cNvSpPr>
          <p:nvPr/>
        </p:nvSpPr>
        <p:spPr bwMode="auto">
          <a:xfrm>
            <a:off x="2682081" y="5715000"/>
            <a:ext cx="1798638" cy="355600"/>
          </a:xfrm>
          <a:custGeom>
            <a:avLst/>
            <a:gdLst>
              <a:gd name="T0" fmla="*/ 112329774 w 21600"/>
              <a:gd name="T1" fmla="*/ 0 h 21600"/>
              <a:gd name="T2" fmla="*/ 0 w 21600"/>
              <a:gd name="T3" fmla="*/ 2927115 h 21600"/>
              <a:gd name="T4" fmla="*/ 112329774 w 21600"/>
              <a:gd name="T5" fmla="*/ 5854230 h 21600"/>
              <a:gd name="T6" fmla="*/ 149773073 w 21600"/>
              <a:gd name="T7" fmla="*/ 2927115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tx1"/>
          </a:solidFill>
          <a:ln w="25400">
            <a:solidFill>
              <a:srgbClr val="99CCFF"/>
            </a:solidFill>
            <a:miter lim="800000"/>
            <a:headEnd/>
            <a:tailEnd type="none" w="lg" len="lg"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5" name="AutoShape 19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29600" y="5715000"/>
            <a:ext cx="457200" cy="457200"/>
          </a:xfrm>
          <a:prstGeom prst="actionButtonHome">
            <a:avLst/>
          </a:prstGeom>
          <a:gradFill rotWithShape="1">
            <a:gsLst>
              <a:gs pos="0">
                <a:srgbClr val="76765E"/>
              </a:gs>
              <a:gs pos="50000">
                <a:srgbClr val="FFFFCC"/>
              </a:gs>
              <a:gs pos="100000">
                <a:srgbClr val="76765E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pic>
        <p:nvPicPr>
          <p:cNvPr id="36" name="Picture 200" descr="1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93700"/>
            <a:ext cx="1909762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ctangle 201"/>
          <p:cNvSpPr>
            <a:spLocks noChangeArrowheads="1"/>
          </p:cNvSpPr>
          <p:nvPr/>
        </p:nvSpPr>
        <p:spPr bwMode="auto">
          <a:xfrm>
            <a:off x="504825" y="381000"/>
            <a:ext cx="1905000" cy="1524000"/>
          </a:xfrm>
          <a:prstGeom prst="rect">
            <a:avLst/>
          </a:prstGeom>
          <a:solidFill>
            <a:schemeClr val="accent2">
              <a:alpha val="0"/>
            </a:schemeClr>
          </a:solidFill>
          <a:ln w="38100">
            <a:solidFill>
              <a:srgbClr val="0066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38" name="Line 202"/>
          <p:cNvSpPr>
            <a:spLocks noChangeShapeType="1"/>
          </p:cNvSpPr>
          <p:nvPr/>
        </p:nvSpPr>
        <p:spPr bwMode="auto">
          <a:xfrm flipH="1" flipV="1">
            <a:off x="2438400" y="1447800"/>
            <a:ext cx="3048000" cy="0"/>
          </a:xfrm>
          <a:prstGeom prst="line">
            <a:avLst/>
          </a:prstGeom>
          <a:noFill/>
          <a:ln w="34925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33869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200"/>
                            </p:stCondLst>
                            <p:childTnLst>
                              <p:par>
                                <p:cTn id="2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2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200"/>
                            </p:stCondLst>
                            <p:childTnLst>
                              <p:par>
                                <p:cTn id="41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700"/>
                            </p:stCondLst>
                            <p:childTnLst>
                              <p:par>
                                <p:cTn id="7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700"/>
                            </p:stCondLst>
                            <p:childTnLst>
                              <p:par>
                                <p:cTn id="8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/>
      <p:bldP spid="8" grpId="0" animBg="1"/>
      <p:bldP spid="29" grpId="0"/>
      <p:bldP spid="30" grpId="0"/>
      <p:bldP spid="31" grpId="0"/>
      <p:bldP spid="32" grpId="0" animBg="1"/>
      <p:bldP spid="33" grpId="0"/>
      <p:bldP spid="34" grpId="0" animBg="1"/>
      <p:bldP spid="3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813264"/>
          </a:xfrm>
        </p:spPr>
        <p:txBody>
          <a:bodyPr/>
          <a:lstStyle/>
          <a:p>
            <a:pPr marL="54864" indent="0" algn="l" fontAlgn="auto">
              <a:spcAft>
                <a:spcPts val="0"/>
              </a:spcAft>
              <a:defRPr/>
            </a:pPr>
            <a:r>
              <a:rPr lang="en-US" dirty="0" err="1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latin typeface="Homoarakhn" pitchFamily="2" charset="0"/>
              </a:rPr>
              <a:t>CCOCcontoh</a:t>
            </a: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latin typeface="Homoarakhn" pitchFamily="2" charset="0"/>
              </a:rPr>
              <a:t> :</a:t>
            </a:r>
            <a:r>
              <a:rPr lang="id-ID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latin typeface="Homoarakhn" pitchFamily="2" charset="0"/>
              </a:rPr>
              <a:t>STP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latin typeface="Homoarakhn" pitchFamily="2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28600" y="1646238"/>
          <a:ext cx="8686800" cy="49831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3466"/>
                <a:gridCol w="3426026"/>
                <a:gridCol w="4617308"/>
              </a:tblGrid>
              <a:tr h="404831"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No.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dirty="0" smtClean="0"/>
                        <a:t>Objective Segmentation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Targeting – Positioning </a:t>
                      </a:r>
                      <a:endParaRPr lang="id-ID" dirty="0"/>
                    </a:p>
                  </a:txBody>
                  <a:tcPr/>
                </a:tc>
              </a:tr>
              <a:tr h="6887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b="1">
                          <a:latin typeface="Calibri"/>
                          <a:ea typeface="Calibri"/>
                          <a:cs typeface="Times New Roman"/>
                        </a:rPr>
                        <a:t>01</a:t>
                      </a:r>
                      <a:endParaRPr lang="id-ID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b="1" dirty="0">
                          <a:latin typeface="Calibri"/>
                          <a:ea typeface="Calibri"/>
                          <a:cs typeface="Times New Roman"/>
                        </a:rPr>
                        <a:t>Ideologi</a:t>
                      </a:r>
                      <a:endParaRPr lang="id-ID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latin typeface="Calibri"/>
                          <a:ea typeface="Calibri"/>
                          <a:cs typeface="Times New Roman"/>
                        </a:rPr>
                        <a:t>&gt;&gt; Agama, Mazhab, Pemikiran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b="1" dirty="0">
                          <a:latin typeface="Calibri"/>
                          <a:ea typeface="Calibri"/>
                          <a:cs typeface="Times New Roman"/>
                        </a:rPr>
                        <a:t>Paten – Laten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latin typeface="Calibri"/>
                          <a:ea typeface="Calibri"/>
                          <a:cs typeface="Times New Roman"/>
                        </a:rPr>
                        <a:t>Individu – Institusi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latin typeface="Calibri"/>
                          <a:ea typeface="Calibri"/>
                          <a:cs typeface="Times New Roman"/>
                        </a:rPr>
                        <a:t>&gt;&gt; membahas isu - isu yang memiliki banyak persamaan di dalamnya.</a:t>
                      </a:r>
                    </a:p>
                  </a:txBody>
                  <a:tcPr marL="0" marR="0" marT="0" marB="0"/>
                </a:tc>
              </a:tr>
              <a:tr h="6887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b="1">
                          <a:latin typeface="Calibri"/>
                          <a:ea typeface="Calibri"/>
                          <a:cs typeface="Times New Roman"/>
                        </a:rPr>
                        <a:t>02</a:t>
                      </a:r>
                      <a:endParaRPr lang="id-ID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b="1" dirty="0">
                          <a:latin typeface="Calibri"/>
                          <a:ea typeface="Calibri"/>
                          <a:cs typeface="Times New Roman"/>
                        </a:rPr>
                        <a:t>Usia</a:t>
                      </a:r>
                      <a:endParaRPr lang="id-ID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latin typeface="Calibri"/>
                          <a:ea typeface="Calibri"/>
                          <a:cs typeface="Times New Roman"/>
                        </a:rPr>
                        <a:t>&gt;&gt; Maba, Angkatan “Tua”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b="1" i="1" dirty="0">
                          <a:latin typeface="Calibri"/>
                          <a:ea typeface="Calibri"/>
                          <a:cs typeface="Times New Roman"/>
                        </a:rPr>
                        <a:t>Need Assesment</a:t>
                      </a:r>
                      <a:endParaRPr lang="id-ID" sz="12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i="1" dirty="0">
                          <a:latin typeface="Calibri"/>
                          <a:ea typeface="Calibri"/>
                          <a:cs typeface="Times New Roman"/>
                        </a:rPr>
                        <a:t>&gt;&gt;</a:t>
                      </a:r>
                      <a:r>
                        <a:rPr lang="id-ID" sz="1200" dirty="0">
                          <a:latin typeface="Calibri"/>
                          <a:ea typeface="Calibri"/>
                          <a:cs typeface="Times New Roman"/>
                        </a:rPr>
                        <a:t> menyediakan kebutuhan - kebutuhan mahasiswa sesuai dengan usianya.  </a:t>
                      </a:r>
                      <a:r>
                        <a:rPr lang="id-ID" sz="1200" i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id-ID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591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b="1">
                          <a:latin typeface="Calibri"/>
                          <a:ea typeface="Calibri"/>
                          <a:cs typeface="Times New Roman"/>
                        </a:rPr>
                        <a:t>03</a:t>
                      </a:r>
                      <a:endParaRPr lang="id-ID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b="1">
                          <a:latin typeface="Calibri"/>
                          <a:ea typeface="Calibri"/>
                          <a:cs typeface="Times New Roman"/>
                        </a:rPr>
                        <a:t>Geografis </a:t>
                      </a:r>
                      <a:endParaRPr lang="id-ID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>
                          <a:latin typeface="Calibri"/>
                          <a:ea typeface="Calibri"/>
                          <a:cs typeface="Times New Roman"/>
                        </a:rPr>
                        <a:t>&gt;&gt; Kantin, Perpustakaan, Masjid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b="1" i="1" dirty="0">
                          <a:latin typeface="Calibri"/>
                          <a:ea typeface="Calibri"/>
                          <a:cs typeface="Times New Roman"/>
                        </a:rPr>
                        <a:t>Straight Delivery</a:t>
                      </a:r>
                      <a:endParaRPr lang="id-ID" sz="12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i="1" dirty="0">
                          <a:latin typeface="Calibri"/>
                          <a:ea typeface="Calibri"/>
                          <a:cs typeface="Times New Roman"/>
                        </a:rPr>
                        <a:t>&gt;&gt;</a:t>
                      </a:r>
                      <a:r>
                        <a:rPr lang="id-ID" sz="1200" dirty="0">
                          <a:latin typeface="Calibri"/>
                          <a:ea typeface="Calibri"/>
                          <a:cs typeface="Times New Roman"/>
                        </a:rPr>
                        <a:t> mewarnai setiap wilayah geografis dengan nilai - nilai islami.</a:t>
                      </a:r>
                    </a:p>
                  </a:txBody>
                  <a:tcPr marL="0" marR="0" marT="0" marB="0"/>
                </a:tc>
              </a:tr>
              <a:tr h="6887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b="1">
                          <a:latin typeface="Calibri"/>
                          <a:ea typeface="Calibri"/>
                          <a:cs typeface="Times New Roman"/>
                        </a:rPr>
                        <a:t>04</a:t>
                      </a:r>
                      <a:endParaRPr lang="id-ID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b="1" dirty="0">
                          <a:latin typeface="Calibri"/>
                          <a:ea typeface="Calibri"/>
                          <a:cs typeface="Times New Roman"/>
                        </a:rPr>
                        <a:t>Ekonomi </a:t>
                      </a:r>
                      <a:endParaRPr lang="id-ID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latin typeface="Calibri"/>
                          <a:ea typeface="Calibri"/>
                          <a:cs typeface="Times New Roman"/>
                        </a:rPr>
                        <a:t>&gt;&gt; Karyawan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b="1" i="1" dirty="0">
                          <a:latin typeface="Calibri"/>
                          <a:ea typeface="Calibri"/>
                          <a:cs typeface="Times New Roman"/>
                        </a:rPr>
                        <a:t>Humanistical Approach</a:t>
                      </a:r>
                      <a:endParaRPr lang="id-ID" sz="12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i="1" dirty="0">
                          <a:latin typeface="Calibri"/>
                          <a:ea typeface="Calibri"/>
                          <a:cs typeface="Times New Roman"/>
                        </a:rPr>
                        <a:t>&gt;&gt; </a:t>
                      </a:r>
                      <a:r>
                        <a:rPr lang="id-ID" sz="1200" dirty="0">
                          <a:latin typeface="Calibri"/>
                          <a:ea typeface="Calibri"/>
                          <a:cs typeface="Times New Roman"/>
                        </a:rPr>
                        <a:t>menjadi  media advokasi dan pengangkat isu masalah-masalah karyawan</a:t>
                      </a:r>
                    </a:p>
                  </a:txBody>
                  <a:tcPr marL="0" marR="0" marT="0" marB="0"/>
                </a:tc>
              </a:tr>
              <a:tr h="4591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b="1">
                          <a:latin typeface="Calibri"/>
                          <a:ea typeface="Calibri"/>
                          <a:cs typeface="Times New Roman"/>
                        </a:rPr>
                        <a:t>05</a:t>
                      </a:r>
                      <a:endParaRPr lang="id-ID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b="1">
                          <a:latin typeface="Calibri"/>
                          <a:ea typeface="Calibri"/>
                          <a:cs typeface="Times New Roman"/>
                        </a:rPr>
                        <a:t>Gender </a:t>
                      </a:r>
                      <a:endParaRPr lang="id-ID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>
                          <a:latin typeface="Calibri"/>
                          <a:ea typeface="Calibri"/>
                          <a:cs typeface="Times New Roman"/>
                        </a:rPr>
                        <a:t>&gt;&gt; Perempuan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latin typeface="Calibri"/>
                          <a:ea typeface="Calibri"/>
                          <a:cs typeface="Times New Roman"/>
                        </a:rPr>
                        <a:t>&gt;&gt; menjadi media aspirasi suara-suara kaum perempuan.</a:t>
                      </a:r>
                    </a:p>
                  </a:txBody>
                  <a:tcPr marL="0" marR="0" marT="0" marB="0"/>
                </a:tc>
              </a:tr>
              <a:tr h="4591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b="1">
                          <a:latin typeface="Calibri"/>
                          <a:ea typeface="Calibri"/>
                          <a:cs typeface="Times New Roman"/>
                        </a:rPr>
                        <a:t>06</a:t>
                      </a:r>
                      <a:endParaRPr lang="id-ID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b="1">
                          <a:latin typeface="Calibri"/>
                          <a:ea typeface="Calibri"/>
                          <a:cs typeface="Times New Roman"/>
                        </a:rPr>
                        <a:t>Kompetensi</a:t>
                      </a:r>
                      <a:endParaRPr lang="id-ID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>
                          <a:latin typeface="Calibri"/>
                          <a:ea typeface="Calibri"/>
                          <a:cs typeface="Times New Roman"/>
                        </a:rPr>
                        <a:t>&gt;&gt; Puskapol, PKTT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latin typeface="Calibri"/>
                          <a:ea typeface="Calibri"/>
                          <a:cs typeface="Times New Roman"/>
                        </a:rPr>
                        <a:t>&gt;&gt; menjadi rujukan bagi lembaga-lembaga berbasis kompetensi yang ingin mengangkat isu-isu kontemporer bertema keumatan. </a:t>
                      </a:r>
                    </a:p>
                  </a:txBody>
                  <a:tcPr marL="0" marR="0" marT="0" marB="0"/>
                </a:tc>
              </a:tr>
              <a:tr h="6887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b="1">
                          <a:latin typeface="Calibri"/>
                          <a:ea typeface="Calibri"/>
                          <a:cs typeface="Times New Roman"/>
                        </a:rPr>
                        <a:t>07</a:t>
                      </a:r>
                      <a:endParaRPr lang="id-ID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b="1" dirty="0">
                          <a:latin typeface="Calibri"/>
                          <a:ea typeface="Calibri"/>
                          <a:cs typeface="Times New Roman"/>
                        </a:rPr>
                        <a:t>Profan</a:t>
                      </a:r>
                      <a:endParaRPr lang="id-ID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latin typeface="Calibri"/>
                          <a:ea typeface="Calibri"/>
                          <a:cs typeface="Times New Roman"/>
                        </a:rPr>
                        <a:t>&gt;&gt; Bola, Seni, Komik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b="1" i="1" dirty="0">
                          <a:latin typeface="Calibri"/>
                          <a:ea typeface="Calibri"/>
                          <a:cs typeface="Times New Roman"/>
                        </a:rPr>
                        <a:t>Actualization Sphere</a:t>
                      </a:r>
                      <a:r>
                        <a:rPr lang="id-ID" sz="1200" b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latin typeface="Calibri"/>
                          <a:ea typeface="Calibri"/>
                          <a:cs typeface="Times New Roman"/>
                        </a:rPr>
                        <a:t>&gt;&gt; menyediakan sarana - sarana untuk mengaktualisasikan minat dan bakat. </a:t>
                      </a:r>
                    </a:p>
                  </a:txBody>
                  <a:tcPr marL="0" marR="0" marT="0" marB="0"/>
                </a:tc>
              </a:tr>
              <a:tr h="4457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b="1" dirty="0">
                          <a:latin typeface="Calibri"/>
                          <a:ea typeface="Calibri"/>
                          <a:cs typeface="Times New Roman"/>
                        </a:rPr>
                        <a:t>08</a:t>
                      </a:r>
                      <a:endParaRPr lang="id-ID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b="1" dirty="0">
                          <a:latin typeface="Calibri"/>
                          <a:ea typeface="Calibri"/>
                          <a:cs typeface="Times New Roman"/>
                        </a:rPr>
                        <a:t>Birokrat</a:t>
                      </a:r>
                      <a:endParaRPr lang="id-ID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latin typeface="Calibri"/>
                          <a:ea typeface="Calibri"/>
                          <a:cs typeface="Times New Roman"/>
                        </a:rPr>
                        <a:t>&gt;&gt; Rektorat, Pengurus Masjid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latin typeface="Calibri"/>
                          <a:ea typeface="Calibri"/>
                          <a:cs typeface="Times New Roman"/>
                        </a:rPr>
                        <a:t>&gt;&gt; menjadi partner pihak birokrat dalam hal pelayanan umat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algn="l" fontAlgn="auto">
              <a:spcAft>
                <a:spcPts val="0"/>
              </a:spcAft>
              <a:defRPr/>
            </a:pPr>
            <a:r>
              <a:rPr lang="en-US" dirty="0" err="1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latin typeface="Homoarakhn" pitchFamily="2" charset="0"/>
              </a:rPr>
              <a:t>pengemasan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latin typeface="Homoarakhn" pitchFamily="2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371600"/>
          <a:ext cx="83058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2819400" y="564931"/>
            <a:ext cx="34766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id-ID" sz="3600" b="0" i="1">
                <a:solidFill>
                  <a:srgbClr val="FFFFFF"/>
                </a:solidFill>
                <a:latin typeface="Impact" pitchFamily="34" charset="0"/>
                <a:cs typeface="Times New Roman" pitchFamily="18" charset="0"/>
              </a:rPr>
              <a:t>Peran dan Fungsi</a:t>
            </a:r>
            <a:endParaRPr lang="en-US" sz="3600" b="0">
              <a:solidFill>
                <a:srgbClr val="FFFFFF"/>
              </a:solidFill>
            </a:endParaRPr>
          </a:p>
        </p:txBody>
      </p:sp>
      <p:graphicFrame>
        <p:nvGraphicFramePr>
          <p:cNvPr id="5" name="Group 11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80064378"/>
              </p:ext>
            </p:extLst>
          </p:nvPr>
        </p:nvGraphicFramePr>
        <p:xfrm>
          <a:off x="933450" y="1336456"/>
          <a:ext cx="7239000" cy="381000"/>
        </p:xfrm>
        <a:graphic>
          <a:graphicData uri="http://schemas.openxmlformats.org/drawingml/2006/table">
            <a:tbl>
              <a:tblPr/>
              <a:tblGrid>
                <a:gridCol w="3619500"/>
                <a:gridCol w="36195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Pusat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Area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28903257"/>
              </p:ext>
            </p:extLst>
          </p:nvPr>
        </p:nvGraphicFramePr>
        <p:xfrm>
          <a:off x="990600" y="1936531"/>
          <a:ext cx="7162800" cy="4267200"/>
        </p:xfrm>
        <a:graphic>
          <a:graphicData uri="http://schemas.openxmlformats.org/drawingml/2006/table">
            <a:tbl>
              <a:tblPr/>
              <a:tblGrid>
                <a:gridCol w="3602816"/>
                <a:gridCol w="3559984"/>
              </a:tblGrid>
              <a:tr h="2370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f-ZA" sz="800" b="1" i="1" dirty="0">
                          <a:latin typeface="Bookman Old Style"/>
                          <a:ea typeface="Times New Roman"/>
                        </a:rPr>
                        <a:t>Pusat (UI)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af-ZA" sz="800" b="1" i="1">
                          <a:latin typeface="Bookman Old Style"/>
                          <a:ea typeface="Times New Roman"/>
                        </a:rPr>
                        <a:t>Area (Fakultas)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0C0C"/>
                    </a:solidFill>
                  </a:tcPr>
                </a:tc>
              </a:tr>
              <a:tr h="4030133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af-ZA" sz="1200" dirty="0">
                          <a:latin typeface="Bookman Old Style"/>
                          <a:ea typeface="Times New Roman"/>
                          <a:cs typeface="Times New Roman"/>
                        </a:rPr>
                        <a:t>Menyelenggarakan kajian kekhasan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af-ZA" sz="1200" dirty="0">
                          <a:latin typeface="Bookman Old Style"/>
                          <a:ea typeface="Times New Roman"/>
                          <a:cs typeface="Times New Roman"/>
                        </a:rPr>
                        <a:t>Koordinator kelembagaan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af-ZA" sz="1200" dirty="0">
                          <a:latin typeface="Bookman Old Style"/>
                          <a:ea typeface="Times New Roman"/>
                          <a:cs typeface="Times New Roman"/>
                        </a:rPr>
                        <a:t>Optimalisasi booming isu keumatan di UI dan Nasional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af-ZA" sz="1200" dirty="0">
                          <a:latin typeface="Bookman Old Style"/>
                          <a:ea typeface="Times New Roman"/>
                          <a:cs typeface="Times New Roman"/>
                        </a:rPr>
                        <a:t>Membangun sinergisitas dakwah dengan masjid UI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af-ZA" sz="1200" dirty="0">
                          <a:latin typeface="Bookman Old Style"/>
                          <a:ea typeface="Times New Roman"/>
                          <a:cs typeface="Times New Roman"/>
                        </a:rPr>
                        <a:t>Menjalin pengajian berkala dengan pihak civitas akademika UI sebagai sarana silaturahim.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af-ZA" sz="1200" dirty="0">
                          <a:latin typeface="Bookman Old Style"/>
                          <a:ea typeface="Times New Roman"/>
                          <a:cs typeface="Times New Roman"/>
                        </a:rPr>
                        <a:t>Simbolik—Hubungan antar institusi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af-ZA" sz="1200" dirty="0">
                          <a:latin typeface="Bookman Old Style"/>
                          <a:ea typeface="Times New Roman"/>
                          <a:cs typeface="Times New Roman"/>
                        </a:rPr>
                        <a:t>Alur dan akreditasi sistem kelembagaan lembaga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af-ZA" sz="1200" dirty="0">
                          <a:latin typeface="Bookman Old Style"/>
                          <a:ea typeface="Times New Roman"/>
                          <a:cs typeface="Times New Roman"/>
                        </a:rPr>
                        <a:t>Mengadakan daurah istimewa se-UI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af-ZA" sz="1200" dirty="0">
                          <a:latin typeface="Bookman Old Style"/>
                          <a:ea typeface="Times New Roman"/>
                          <a:cs typeface="Times New Roman"/>
                        </a:rPr>
                        <a:t>Standarisasi (nukhbawi) dan pengawasan pelaksanaan DI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af-ZA" sz="1200" dirty="0">
                          <a:latin typeface="Bookman Old Style"/>
                          <a:ea typeface="Times New Roman"/>
                          <a:cs typeface="Times New Roman"/>
                        </a:rPr>
                        <a:t>Optimalisasi peran SALAM UI sebagai LDK yang bersahabat dengan Ilmu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af-ZA" sz="1200" dirty="0">
                          <a:latin typeface="Bookman Old Style"/>
                          <a:ea typeface="Times New Roman"/>
                          <a:cs typeface="Times New Roman"/>
                        </a:rPr>
                        <a:t>Kajian </a:t>
                      </a:r>
                      <a:r>
                        <a:rPr lang="af-ZA" sz="1200" i="1" dirty="0">
                          <a:latin typeface="Bookman Old Style"/>
                          <a:ea typeface="Times New Roman"/>
                          <a:cs typeface="Times New Roman"/>
                        </a:rPr>
                        <a:t>Core Competence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af-ZA" sz="1200" dirty="0">
                          <a:latin typeface="Bookman Old Style"/>
                          <a:ea typeface="Times New Roman"/>
                          <a:cs typeface="Times New Roman"/>
                        </a:rPr>
                        <a:t>Rekrutmen Kelembagaan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af-ZA" sz="1200" dirty="0">
                          <a:latin typeface="Bookman Old Style"/>
                          <a:ea typeface="Times New Roman"/>
                          <a:cs typeface="Times New Roman"/>
                        </a:rPr>
                        <a:t>Optimalisasi pengakaran isu keumatan di fakultas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af-ZA" sz="1200" dirty="0">
                          <a:latin typeface="Bookman Old Style"/>
                          <a:ea typeface="Times New Roman"/>
                          <a:cs typeface="Times New Roman"/>
                        </a:rPr>
                        <a:t>Membangun sinergisitas dengan musholla fakultas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af-ZA" sz="1200" dirty="0">
                          <a:latin typeface="Bookman Old Style"/>
                          <a:ea typeface="Times New Roman"/>
                          <a:cs typeface="Times New Roman"/>
                        </a:rPr>
                        <a:t>Menjalin pengajian bulanan dengan pihak civitas akademika di fakultas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af-ZA" sz="1200" dirty="0">
                          <a:latin typeface="Bookman Old Style"/>
                          <a:ea typeface="Times New Roman"/>
                          <a:cs typeface="Times New Roman"/>
                        </a:rPr>
                        <a:t>Masa riil – Kultural – Basis Rekrutmen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af-ZA" sz="1200" dirty="0">
                          <a:latin typeface="Bookman Old Style"/>
                          <a:ea typeface="Times New Roman"/>
                          <a:cs typeface="Times New Roman"/>
                        </a:rPr>
                        <a:t>Mekanisme pengkaderan kelembagaan yang ter”akreditasi”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af-ZA" sz="1200" dirty="0">
                          <a:latin typeface="Bookman Old Style"/>
                          <a:ea typeface="Times New Roman"/>
                          <a:cs typeface="Times New Roman"/>
                        </a:rPr>
                        <a:t>Mengadakan daurah istimewa dan binaan area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75043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Biografi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9267" y="1447800"/>
            <a:ext cx="7408333" cy="4678363"/>
          </a:xfrm>
        </p:spPr>
        <p:txBody>
          <a:bodyPr>
            <a:normAutofit lnSpcReduction="10000"/>
          </a:bodyPr>
          <a:lstStyle/>
          <a:p>
            <a:pPr marL="684213" indent="-682625">
              <a:buFont typeface="Times New Roman" pitchFamily="16" charset="0"/>
              <a:buChar char="•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dirty="0" err="1" smtClean="0"/>
              <a:t>Nama</a:t>
            </a:r>
            <a:r>
              <a:rPr lang="en-GB" dirty="0" smtClean="0"/>
              <a:t>		: Muhammad </a:t>
            </a:r>
            <a:r>
              <a:rPr lang="en-GB" dirty="0" err="1" smtClean="0"/>
              <a:t>Tauhid</a:t>
            </a:r>
            <a:r>
              <a:rPr lang="en-GB" dirty="0" smtClean="0"/>
              <a:t> </a:t>
            </a:r>
            <a:r>
              <a:rPr lang="en-GB" dirty="0" err="1" smtClean="0"/>
              <a:t>Bareno</a:t>
            </a:r>
            <a:endParaRPr lang="en-GB" dirty="0" smtClean="0"/>
          </a:p>
          <a:p>
            <a:pPr marL="684213" indent="-682625">
              <a:buFont typeface="Times New Roman" pitchFamily="16" charset="0"/>
              <a:buChar char="•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dirty="0" smtClean="0"/>
              <a:t>TTL		: Jakarta, 28 </a:t>
            </a:r>
            <a:r>
              <a:rPr lang="en-GB" dirty="0" err="1" smtClean="0"/>
              <a:t>Desember</a:t>
            </a:r>
            <a:r>
              <a:rPr lang="en-GB" dirty="0" smtClean="0"/>
              <a:t> 1990</a:t>
            </a:r>
          </a:p>
          <a:p>
            <a:pPr marL="684213" indent="-682625">
              <a:buFont typeface="Times New Roman" pitchFamily="16" charset="0"/>
              <a:buChar char="•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dirty="0" err="1" smtClean="0"/>
              <a:t>Pendidikan</a:t>
            </a:r>
            <a:r>
              <a:rPr lang="en-GB" dirty="0" smtClean="0"/>
              <a:t>:</a:t>
            </a:r>
          </a:p>
          <a:p>
            <a:pPr marL="1484313" lvl="1" indent="-568325">
              <a:buFont typeface="Times New Roman" pitchFamily="16" charset="0"/>
              <a:buChar char="–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 dirty="0" smtClean="0"/>
              <a:t>S1 </a:t>
            </a:r>
            <a:r>
              <a:rPr lang="en-GB" sz="2400" dirty="0" err="1" smtClean="0"/>
              <a:t>Teknik</a:t>
            </a:r>
            <a:r>
              <a:rPr lang="en-GB" sz="2400" dirty="0" smtClean="0"/>
              <a:t> </a:t>
            </a:r>
            <a:r>
              <a:rPr lang="en-GB" sz="2400" dirty="0" err="1" smtClean="0"/>
              <a:t>Elektro</a:t>
            </a:r>
            <a:r>
              <a:rPr lang="en-GB" sz="2400" dirty="0" smtClean="0"/>
              <a:t> UI (2008-sekarang)</a:t>
            </a:r>
          </a:p>
          <a:p>
            <a:pPr marL="684213" indent="-682625">
              <a:buFont typeface="Times New Roman" pitchFamily="16" charset="0"/>
              <a:buChar char="•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dirty="0" err="1" smtClean="0"/>
              <a:t>Organisasi</a:t>
            </a:r>
            <a:r>
              <a:rPr lang="en-GB" dirty="0" smtClean="0"/>
              <a:t>:</a:t>
            </a:r>
          </a:p>
          <a:p>
            <a:pPr marL="1484313" lvl="1" indent="-568325">
              <a:buFont typeface="Times New Roman" pitchFamily="16" charset="0"/>
              <a:buChar char="–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 dirty="0" err="1" smtClean="0"/>
              <a:t>KaDiv</a:t>
            </a:r>
            <a:r>
              <a:rPr lang="en-GB" sz="2400" dirty="0" smtClean="0"/>
              <a:t> </a:t>
            </a:r>
            <a:r>
              <a:rPr lang="en-GB" sz="2400" dirty="0" err="1" smtClean="0"/>
              <a:t>Humas</a:t>
            </a:r>
            <a:r>
              <a:rPr lang="en-GB" sz="2400" dirty="0" smtClean="0"/>
              <a:t> </a:t>
            </a:r>
            <a:r>
              <a:rPr lang="en-GB" sz="2400" dirty="0" err="1" smtClean="0"/>
              <a:t>Rohis</a:t>
            </a:r>
            <a:r>
              <a:rPr lang="en-GB" sz="2400" dirty="0" smtClean="0"/>
              <a:t> </a:t>
            </a:r>
            <a:r>
              <a:rPr lang="en-GB" sz="2400" dirty="0" err="1" smtClean="0"/>
              <a:t>Elektro</a:t>
            </a:r>
            <a:r>
              <a:rPr lang="en-GB" sz="2400" dirty="0" smtClean="0"/>
              <a:t> (2009)</a:t>
            </a:r>
          </a:p>
          <a:p>
            <a:pPr marL="1484313" lvl="1" indent="-568325">
              <a:buFont typeface="Times New Roman" pitchFamily="16" charset="0"/>
              <a:buChar char="–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 dirty="0" err="1" smtClean="0"/>
              <a:t>KaBiro</a:t>
            </a:r>
            <a:r>
              <a:rPr lang="en-GB" sz="2400" dirty="0" smtClean="0"/>
              <a:t> PSDM FUSI FTUI (2010)</a:t>
            </a:r>
          </a:p>
          <a:p>
            <a:pPr marL="1484313" lvl="1" indent="-568325">
              <a:buFont typeface="Times New Roman" pitchFamily="16" charset="0"/>
              <a:buChar char="–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 dirty="0" err="1" smtClean="0"/>
              <a:t>Ketua</a:t>
            </a:r>
            <a:r>
              <a:rPr lang="en-GB" sz="2400" dirty="0" smtClean="0"/>
              <a:t> </a:t>
            </a:r>
            <a:r>
              <a:rPr lang="en-GB" sz="2400" dirty="0" err="1" smtClean="0"/>
              <a:t>Dewan</a:t>
            </a:r>
            <a:r>
              <a:rPr lang="en-GB" sz="2400" dirty="0" smtClean="0"/>
              <a:t> </a:t>
            </a:r>
            <a:r>
              <a:rPr lang="en-GB" sz="2400" dirty="0" err="1" smtClean="0"/>
              <a:t>Pengawas</a:t>
            </a:r>
            <a:r>
              <a:rPr lang="en-GB" sz="2400" dirty="0" smtClean="0"/>
              <a:t> FUSI FTUI (2011)</a:t>
            </a:r>
          </a:p>
          <a:p>
            <a:pPr marL="1484313" lvl="1" indent="-568325">
              <a:buFont typeface="Times New Roman" pitchFamily="16" charset="0"/>
              <a:buChar char="–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sz="2400" dirty="0" err="1" smtClean="0"/>
              <a:t>Sekretaris</a:t>
            </a:r>
            <a:r>
              <a:rPr lang="en-GB" sz="2400" dirty="0" smtClean="0"/>
              <a:t> </a:t>
            </a:r>
            <a:r>
              <a:rPr lang="en-GB" sz="2400" dirty="0" err="1" smtClean="0"/>
              <a:t>Jendral</a:t>
            </a:r>
            <a:r>
              <a:rPr lang="en-GB" sz="2400" dirty="0" smtClean="0"/>
              <a:t> SALAM UI i5 (2012)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Dakwah</a:t>
            </a:r>
            <a:r>
              <a:rPr lang="en-US" dirty="0" smtClean="0"/>
              <a:t> </a:t>
            </a:r>
            <a:r>
              <a:rPr lang="en-US" dirty="0" err="1" smtClean="0"/>
              <a:t>Kampus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d-ID" b="1" dirty="0" smtClean="0"/>
              <a:t>Definisi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Dakwah </a:t>
            </a:r>
            <a:r>
              <a:rPr lang="id-ID" dirty="0"/>
              <a:t>Kampus adalah dakwah ammah dan harokah zhohiroh dalam lingkup perguruan tinggi.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Sivitas </a:t>
            </a:r>
            <a:r>
              <a:rPr lang="id-ID" dirty="0"/>
              <a:t>Akademika adalah mahasiswa dan dosen perguruan tinggi.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Medan </a:t>
            </a:r>
            <a:r>
              <a:rPr lang="id-ID" dirty="0"/>
              <a:t>Dakwah Kampus adalah lingkungan internal dan eksternal yang berpengaruh </a:t>
            </a:r>
            <a:r>
              <a:rPr lang="id-ID" dirty="0" smtClean="0"/>
              <a:t>terhadap</a:t>
            </a:r>
            <a:r>
              <a:rPr lang="en-US" dirty="0" smtClean="0"/>
              <a:t> </a:t>
            </a:r>
            <a:r>
              <a:rPr lang="id-ID" dirty="0" smtClean="0"/>
              <a:t>dakwah </a:t>
            </a:r>
            <a:r>
              <a:rPr lang="id-ID" dirty="0"/>
              <a:t>kampus, meliputi personal, sarana dan aturan main yang berlaku.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83552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 err="1" smtClean="0"/>
              <a:t>Dakwah</a:t>
            </a:r>
            <a:r>
              <a:rPr lang="en-US" dirty="0" smtClean="0"/>
              <a:t> </a:t>
            </a:r>
            <a:r>
              <a:rPr lang="en-US" dirty="0" err="1" smtClean="0"/>
              <a:t>Kampus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id-ID" b="1" dirty="0"/>
              <a:t>Tujuan</a:t>
            </a:r>
            <a:endParaRPr lang="en-US" dirty="0"/>
          </a:p>
          <a:p>
            <a:pPr marL="0" indent="0">
              <a:buNone/>
            </a:pPr>
            <a:r>
              <a:rPr lang="id-ID" dirty="0" smtClean="0"/>
              <a:t>Adanya </a:t>
            </a:r>
            <a:r>
              <a:rPr lang="id-ID" dirty="0"/>
              <a:t>suplai alumni yang berafiliasi kepada Islam dan optimalisasi peran kampus dalam upaya mentransformasi masyarakat menuju masyarakat Islami.</a:t>
            </a:r>
            <a:endParaRPr lang="en-US" dirty="0"/>
          </a:p>
          <a:p>
            <a:pPr marL="0" indent="0">
              <a:buNone/>
            </a:pPr>
            <a:r>
              <a:rPr lang="id-ID" b="1" dirty="0"/>
              <a:t>Sasaran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Terbentuknya </a:t>
            </a:r>
            <a:r>
              <a:rPr lang="id-ID" dirty="0"/>
              <a:t>bi’ah kondusif bagi kehidupan islami di kampus, baik dalam sisi </a:t>
            </a:r>
            <a:r>
              <a:rPr lang="id-ID" dirty="0" smtClean="0"/>
              <a:t>moral,intelektual</a:t>
            </a:r>
            <a:r>
              <a:rPr lang="id-ID" dirty="0"/>
              <a:t>, maupun tanggungjawab sosial.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Terbentuknya </a:t>
            </a:r>
            <a:r>
              <a:rPr lang="id-ID" dirty="0"/>
              <a:t>kesinambungan barisan pendukung dakwah.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Terbentuknya </a:t>
            </a:r>
            <a:r>
              <a:rPr lang="id-ID" dirty="0"/>
              <a:t>hubungan timbal balik yang sinergis antara dakwah ammah dengan pengkaderan</a:t>
            </a:r>
            <a:r>
              <a:rPr lang="id-ID" dirty="0" smtClean="0"/>
              <a:t>.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id-ID" dirty="0"/>
              <a:t>Terbentuknya opini ketinggian Islam di kalangan kampus</a:t>
            </a:r>
            <a:r>
              <a:rPr lang="id-ID" dirty="0" smtClean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86422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73C85-2D89-4358-BB50-8357697B6C6F}" type="slidenum">
              <a:rPr lang="en-US"/>
              <a:pPr/>
              <a:t>6</a:t>
            </a:fld>
            <a:endParaRPr lang="en-US"/>
          </a:p>
        </p:txBody>
      </p:sp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425450" y="204788"/>
            <a:ext cx="7499350" cy="1282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900" dirty="0" err="1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Lucida Sans Unicode" charset="0"/>
                <a:cs typeface="Lucida Sans Unicode" charset="0"/>
              </a:rPr>
              <a:t>Apakah</a:t>
            </a:r>
            <a:r>
              <a:rPr lang="en-US" sz="3900" dirty="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Lucida Sans Unicode" charset="0"/>
                <a:cs typeface="Lucida Sans Unicode" charset="0"/>
              </a:rPr>
              <a:t> </a:t>
            </a:r>
            <a:r>
              <a:rPr lang="en-US" sz="3900" dirty="0" err="1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Lucida Sans Unicode" charset="0"/>
                <a:cs typeface="Lucida Sans Unicode" charset="0"/>
              </a:rPr>
              <a:t>pemimpin</a:t>
            </a:r>
            <a:r>
              <a:rPr lang="en-US" sz="3900" dirty="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Lucida Sans Unicode" charset="0"/>
                <a:cs typeface="Lucida Sans Unicode" charset="0"/>
              </a:rPr>
              <a:t> </a:t>
            </a:r>
            <a:r>
              <a:rPr lang="en-US" sz="3900" dirty="0" err="1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Lucida Sans Unicode" charset="0"/>
                <a:cs typeface="Lucida Sans Unicode" charset="0"/>
              </a:rPr>
              <a:t>itu</a:t>
            </a:r>
            <a:r>
              <a:rPr lang="en-US" sz="3900" dirty="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Lucida Sans Unicode" charset="0"/>
                <a:cs typeface="Lucida Sans Unicode" charset="0"/>
              </a:rPr>
              <a:t> yang </a:t>
            </a:r>
            <a:r>
              <a:rPr lang="en-US" sz="3900" dirty="0" err="1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Lucida Sans Unicode" charset="0"/>
                <a:cs typeface="Lucida Sans Unicode" charset="0"/>
              </a:rPr>
              <a:t>seperti</a:t>
            </a:r>
            <a:r>
              <a:rPr lang="en-US" sz="3900" dirty="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Lucida Sans Unicode" charset="0"/>
                <a:cs typeface="Lucida Sans Unicode" charset="0"/>
              </a:rPr>
              <a:t> </a:t>
            </a:r>
            <a:r>
              <a:rPr lang="en-US" sz="3900" dirty="0" err="1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Lucida Sans Unicode" charset="0"/>
                <a:cs typeface="Lucida Sans Unicode" charset="0"/>
              </a:rPr>
              <a:t>ini</a:t>
            </a:r>
            <a:r>
              <a:rPr lang="en-US" sz="3900" dirty="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Lucida Sans Unicode" charset="0"/>
                <a:cs typeface="Lucida Sans Unicode" charset="0"/>
              </a:rPr>
              <a:t>?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1000" y="1462088"/>
            <a:ext cx="7497763" cy="4770437"/>
            <a:chOff x="904" y="921"/>
            <a:chExt cx="4723" cy="3005"/>
          </a:xfrm>
        </p:grpSpPr>
        <p:pic>
          <p:nvPicPr>
            <p:cNvPr id="20483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04" y="921"/>
              <a:ext cx="4724" cy="300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0484" name="Text Box 4"/>
            <p:cNvSpPr txBox="1">
              <a:spLocks noChangeArrowheads="1"/>
            </p:cNvSpPr>
            <p:nvPr/>
          </p:nvSpPr>
          <p:spPr bwMode="auto">
            <a:xfrm>
              <a:off x="904" y="921"/>
              <a:ext cx="4724" cy="300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8613775" y="6305550"/>
            <a:ext cx="4572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48F7DEE1-0559-406D-A334-DD1F43453028}" type="slidenum">
              <a:rPr lang="en-US" sz="1200">
                <a:solidFill>
                  <a:srgbClr val="B5A788"/>
                </a:solidFill>
                <a:ea typeface="Lucida Sans Unicode" charset="0"/>
                <a:cs typeface="Lucida Sans Unicode" charset="0"/>
              </a:rPr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6</a:t>
            </a:fld>
            <a:endParaRPr lang="en-US" sz="1200">
              <a:solidFill>
                <a:srgbClr val="B5A788"/>
              </a:solidFill>
              <a:ea typeface="Lucida Sans Unicode" charset="0"/>
              <a:cs typeface="Lucida Sans Unicode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05245-B344-4646-8382-32F81619B1A3}" type="slidenum">
              <a:rPr lang="en-US"/>
              <a:pPr/>
              <a:t>7</a:t>
            </a:fld>
            <a:endParaRPr lang="en-US"/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1435100" y="274638"/>
            <a:ext cx="749935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Lucida Sans Unicode" charset="0"/>
                <a:cs typeface="Lucida Sans Unicode" charset="0"/>
              </a:rPr>
              <a:t>Atau ini?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435100" y="1506538"/>
            <a:ext cx="7497763" cy="4681537"/>
            <a:chOff x="904" y="949"/>
            <a:chExt cx="4723" cy="2949"/>
          </a:xfrm>
        </p:grpSpPr>
        <p:pic>
          <p:nvPicPr>
            <p:cNvPr id="2150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04" y="949"/>
              <a:ext cx="4724" cy="29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1508" name="Text Box 4"/>
            <p:cNvSpPr txBox="1">
              <a:spLocks noChangeArrowheads="1"/>
            </p:cNvSpPr>
            <p:nvPr/>
          </p:nvSpPr>
          <p:spPr bwMode="auto">
            <a:xfrm>
              <a:off x="904" y="949"/>
              <a:ext cx="4724" cy="29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8613775" y="6305550"/>
            <a:ext cx="4572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CB12697C-A1EC-4900-B141-A64C5DC8C33C}" type="slidenum">
              <a:rPr lang="en-US" sz="1200">
                <a:solidFill>
                  <a:srgbClr val="B5A788"/>
                </a:solidFill>
                <a:ea typeface="Lucida Sans Unicode" charset="0"/>
                <a:cs typeface="Lucida Sans Unicode" charset="0"/>
              </a:rPr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7</a:t>
            </a:fld>
            <a:endParaRPr lang="en-US" sz="1200">
              <a:solidFill>
                <a:srgbClr val="B5A788"/>
              </a:solidFill>
              <a:ea typeface="Lucida Sans Unicode" charset="0"/>
              <a:cs typeface="Lucida Sans Unicode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5DF9-17A5-45C8-B313-7F779C28E82A}" type="slidenum">
              <a:rPr lang="en-US"/>
              <a:pPr/>
              <a:t>8</a:t>
            </a:fld>
            <a:endParaRPr lang="en-US"/>
          </a:p>
        </p:txBody>
      </p:sp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1435100" y="274638"/>
            <a:ext cx="749935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Lucida Sans Unicode" charset="0"/>
                <a:cs typeface="Lucida Sans Unicode" charset="0"/>
              </a:rPr>
              <a:t>Atau ini?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384550" y="1447800"/>
            <a:ext cx="3598863" cy="4799013"/>
            <a:chOff x="2132" y="912"/>
            <a:chExt cx="2267" cy="3023"/>
          </a:xfrm>
        </p:grpSpPr>
        <p:pic>
          <p:nvPicPr>
            <p:cNvPr id="22531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132" y="912"/>
              <a:ext cx="2268" cy="302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2532" name="Text Box 4"/>
            <p:cNvSpPr txBox="1">
              <a:spLocks noChangeArrowheads="1"/>
            </p:cNvSpPr>
            <p:nvPr/>
          </p:nvSpPr>
          <p:spPr bwMode="auto">
            <a:xfrm>
              <a:off x="2132" y="912"/>
              <a:ext cx="2268" cy="302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8613775" y="6305550"/>
            <a:ext cx="4572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B117A062-DB81-4ABB-BB3D-3B9724259411}" type="slidenum">
              <a:rPr lang="en-US" sz="1200">
                <a:solidFill>
                  <a:srgbClr val="B5A788"/>
                </a:solidFill>
                <a:ea typeface="Lucida Sans Unicode" charset="0"/>
                <a:cs typeface="Lucida Sans Unicode" charset="0"/>
              </a:rPr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8</a:t>
            </a:fld>
            <a:endParaRPr lang="en-US" sz="1200">
              <a:solidFill>
                <a:srgbClr val="B5A788"/>
              </a:solidFill>
              <a:ea typeface="Lucida Sans Unicode" charset="0"/>
              <a:cs typeface="Lucida Sans Unicode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1066800" y="142875"/>
            <a:ext cx="7497763" cy="1408113"/>
          </a:xfrm>
          <a:ln/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 dirty="0" err="1"/>
              <a:t>Kepemimpinan</a:t>
            </a:r>
            <a:endParaRPr lang="en-GB" b="1" dirty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7497763" cy="4802188"/>
          </a:xfrm>
          <a:ln/>
        </p:spPr>
        <p:txBody>
          <a:bodyPr/>
          <a:lstStyle/>
          <a:p>
            <a:pPr marL="684213" indent="-682625">
              <a:buFont typeface="Times New Roman" pitchFamily="16" charset="0"/>
              <a:buChar char="•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GB" dirty="0" err="1"/>
              <a:t>Apakah</a:t>
            </a:r>
            <a:r>
              <a:rPr lang="en-GB" dirty="0"/>
              <a:t> </a:t>
            </a:r>
            <a:r>
              <a:rPr lang="en-GB" dirty="0" err="1"/>
              <a:t>perbedaan</a:t>
            </a:r>
            <a:r>
              <a:rPr lang="en-GB" dirty="0"/>
              <a:t> </a:t>
            </a:r>
            <a:r>
              <a:rPr lang="en-GB" dirty="0" err="1"/>
              <a:t>kepemimpinan</a:t>
            </a:r>
            <a:r>
              <a:rPr lang="en-GB" dirty="0"/>
              <a:t> (leadership)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manajemen</a:t>
            </a:r>
            <a:r>
              <a:rPr lang="en-GB" dirty="0"/>
              <a:t> (management)?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95E7C-649F-4E04-80A8-0C0ACBF6451E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540</TotalTime>
  <Words>1018</Words>
  <Application>Microsoft Office PowerPoint</Application>
  <PresentationFormat>On-screen Show (4:3)</PresentationFormat>
  <Paragraphs>296</Paragraphs>
  <Slides>32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Network</vt:lpstr>
      <vt:lpstr>MANAJEMEN LD  @renotensai</vt:lpstr>
      <vt:lpstr>Slide 2</vt:lpstr>
      <vt:lpstr>Biografi</vt:lpstr>
      <vt:lpstr>Dakwah Kampus</vt:lpstr>
      <vt:lpstr> Dakwah Kampus</vt:lpstr>
      <vt:lpstr>Slide 6</vt:lpstr>
      <vt:lpstr>Slide 7</vt:lpstr>
      <vt:lpstr>Slide 8</vt:lpstr>
      <vt:lpstr>Kepemimpinan</vt:lpstr>
      <vt:lpstr>Slide 10</vt:lpstr>
      <vt:lpstr>Slide 11</vt:lpstr>
      <vt:lpstr>Leadership  dan Manajemen</vt:lpstr>
      <vt:lpstr>Slide 13</vt:lpstr>
      <vt:lpstr>Slide 14</vt:lpstr>
      <vt:lpstr>Slide 15</vt:lpstr>
      <vt:lpstr>4 syarat keberhasilan organisasi</vt:lpstr>
      <vt:lpstr>Pedoman Lembaga Dakwah</vt:lpstr>
      <vt:lpstr>Nasyrul Fikrah</vt:lpstr>
      <vt:lpstr>Slide 19</vt:lpstr>
      <vt:lpstr>Nasyrul Fikrah</vt:lpstr>
      <vt:lpstr>Slide 21</vt:lpstr>
      <vt:lpstr>Kaderisasi</vt:lpstr>
      <vt:lpstr>Slide 23</vt:lpstr>
      <vt:lpstr>Rekrutmen</vt:lpstr>
      <vt:lpstr>Slide 25</vt:lpstr>
      <vt:lpstr>Slide 26</vt:lpstr>
      <vt:lpstr>CCOCcontoh :STP</vt:lpstr>
      <vt:lpstr>pengemasan</vt:lpstr>
      <vt:lpstr>Slide 29</vt:lpstr>
      <vt:lpstr>timeline</vt:lpstr>
      <vt:lpstr>Slide 31</vt:lpstr>
      <vt:lpstr>Slide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Sekolah Kaderisasi PI</dc:title>
  <dc:creator>renotensai</dc:creator>
  <cp:lastModifiedBy>renotensai</cp:lastModifiedBy>
  <cp:revision>50</cp:revision>
  <dcterms:created xsi:type="dcterms:W3CDTF">2011-11-16T01:57:11Z</dcterms:created>
  <dcterms:modified xsi:type="dcterms:W3CDTF">2012-11-24T05:44:20Z</dcterms:modified>
</cp:coreProperties>
</file>