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0D28A8-EB70-42F4-806D-5600AE6D7E38}" type="datetimeFigureOut">
              <a:rPr lang="en-US" smtClean="0"/>
              <a:pPr/>
              <a:t>10/25/2017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45070A7-4E29-409E-A0B2-CCE0BF6AAE3B}"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D28A8-EB70-42F4-806D-5600AE6D7E38}" type="datetimeFigureOut">
              <a:rPr lang="en-US" smtClean="0"/>
              <a:pPr/>
              <a:t>10/25/2017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070A7-4E29-409E-A0B2-CCE0BF6AAE3B}"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8000"/>
            <a:lum/>
          </a:blip>
          <a:srcRect/>
          <a:stretch>
            <a:fillRect/>
          </a:stretch>
        </a:blipFill>
        <a:effectLst/>
      </p:bgPr>
    </p:bg>
    <p:spTree>
      <p:nvGrpSpPr>
        <p:cNvPr id="1" name=""/>
        <p:cNvGrpSpPr/>
        <p:nvPr/>
      </p:nvGrpSpPr>
      <p:grpSpPr>
        <a:xfrm>
          <a:off x="0" y="0"/>
          <a:ext cx="0" cy="0"/>
          <a:chOff x="0" y="0"/>
          <a:chExt cx="0" cy="0"/>
        </a:xfrm>
      </p:grpSpPr>
      <p:pic>
        <p:nvPicPr>
          <p:cNvPr id="4" name="Picture 3" descr="footer-logo.png"/>
          <p:cNvPicPr>
            <a:picLocks noChangeAspect="1"/>
          </p:cNvPicPr>
          <p:nvPr/>
        </p:nvPicPr>
        <p:blipFill>
          <a:blip r:embed="rId3"/>
          <a:stretch>
            <a:fillRect/>
          </a:stretch>
        </p:blipFill>
        <p:spPr>
          <a:xfrm>
            <a:off x="285720" y="285728"/>
            <a:ext cx="1643074" cy="1150152"/>
          </a:xfrm>
          <a:prstGeom prst="rect">
            <a:avLst/>
          </a:prstGeom>
          <a:ln w="88900" cap="sq" cmpd="thickThin">
            <a:solidFill>
              <a:srgbClr val="000000"/>
            </a:solidFill>
            <a:prstDash val="solid"/>
            <a:miter lim="800000"/>
          </a:ln>
          <a:effectLst>
            <a:innerShdw blurRad="76200">
              <a:srgbClr val="000000"/>
            </a:innerShdw>
          </a:effectLst>
        </p:spPr>
      </p:pic>
      <p:sp>
        <p:nvSpPr>
          <p:cNvPr id="5" name="TextBox 4"/>
          <p:cNvSpPr txBox="1"/>
          <p:nvPr/>
        </p:nvSpPr>
        <p:spPr>
          <a:xfrm>
            <a:off x="214282" y="1857364"/>
            <a:ext cx="8739893" cy="400110"/>
          </a:xfrm>
          <a:prstGeom prst="rect">
            <a:avLst/>
          </a:prstGeom>
          <a:noFill/>
        </p:spPr>
        <p:txBody>
          <a:bodyPr wrap="none" rtlCol="0">
            <a:spAutoFit/>
          </a:bodyPr>
          <a:lstStyle/>
          <a:p>
            <a:r>
              <a:rPr lang="en-IN" sz="2000" b="1" cap="all" dirty="0">
                <a:latin typeface="Aparajita" pitchFamily="34" charset="0"/>
                <a:cs typeface="Aparajita" pitchFamily="34" charset="0"/>
              </a:rPr>
              <a:t>SELF ASSESSMENT FOR THE SELF EMPLOYED – EVERYTHING YOU NEED TO </a:t>
            </a:r>
            <a:r>
              <a:rPr lang="en-IN" sz="2000" b="1" cap="all" dirty="0" smtClean="0">
                <a:latin typeface="Aparajita" pitchFamily="34" charset="0"/>
                <a:cs typeface="Aparajita" pitchFamily="34" charset="0"/>
              </a:rPr>
              <a:t>KNOW</a:t>
            </a:r>
            <a:endParaRPr lang="en-IN" sz="2000" b="1" cap="all" dirty="0">
              <a:latin typeface="Aparajita" pitchFamily="34" charset="0"/>
              <a:cs typeface="Aparajita" pitchFamily="34" charset="0"/>
            </a:endParaRPr>
          </a:p>
        </p:txBody>
      </p:sp>
      <p:sp>
        <p:nvSpPr>
          <p:cNvPr id="6" name="TextBox 5"/>
          <p:cNvSpPr txBox="1"/>
          <p:nvPr/>
        </p:nvSpPr>
        <p:spPr>
          <a:xfrm>
            <a:off x="857224" y="4786322"/>
            <a:ext cx="7286676" cy="1938992"/>
          </a:xfrm>
          <a:prstGeom prst="rect">
            <a:avLst/>
          </a:prstGeom>
          <a:noFill/>
        </p:spPr>
        <p:txBody>
          <a:bodyPr wrap="square" rtlCol="0">
            <a:spAutoFit/>
          </a:bodyPr>
          <a:lstStyle/>
          <a:p>
            <a:pPr algn="ctr"/>
            <a:r>
              <a:rPr lang="en-IN" sz="2400" b="1" dirty="0">
                <a:latin typeface="Aparajita" pitchFamily="34" charset="0"/>
                <a:cs typeface="Aparajita" pitchFamily="34" charset="0"/>
              </a:rPr>
              <a:t>Entering the world of self employment can often be perceived as a gruelling, high risk and admin heavy way of life. For many individuals looking to set up a limited company start-up or go it alone as a sole trader, there is always a common concern – “now I have to do my own self-assessment”.</a:t>
            </a:r>
          </a:p>
        </p:txBody>
      </p:sp>
      <p:sp>
        <p:nvSpPr>
          <p:cNvPr id="7" name="TextBox 6"/>
          <p:cNvSpPr txBox="1"/>
          <p:nvPr/>
        </p:nvSpPr>
        <p:spPr>
          <a:xfrm>
            <a:off x="1000100" y="2714620"/>
            <a:ext cx="7630615" cy="461665"/>
          </a:xfrm>
          <a:prstGeom prst="rect">
            <a:avLst/>
          </a:prstGeom>
        </p:spPr>
        <p:style>
          <a:lnRef idx="1">
            <a:schemeClr val="accent5"/>
          </a:lnRef>
          <a:fillRef idx="3">
            <a:schemeClr val="accent5"/>
          </a:fillRef>
          <a:effectRef idx="2">
            <a:schemeClr val="accent5"/>
          </a:effectRef>
          <a:fontRef idx="minor">
            <a:schemeClr val="lt1"/>
          </a:fontRef>
        </p:style>
        <p:txBody>
          <a:bodyPr wrap="none" rtlCol="0">
            <a:spAutoFit/>
          </a:bodyPr>
          <a:lstStyle/>
          <a:p>
            <a:r>
              <a:rPr lang="en-IN" sz="2400" b="1" dirty="0" smtClean="0">
                <a:latin typeface="Aparajita" pitchFamily="34" charset="0"/>
                <a:cs typeface="Aparajita" pitchFamily="34" charset="0"/>
              </a:rPr>
              <a:t>https://theaccountancysolutions.com/self-assessment-for-self-employed</a:t>
            </a:r>
            <a:endParaRPr lang="en-IN" sz="2400" b="1" dirty="0">
              <a:latin typeface="Aparajita" pitchFamily="34" charset="0"/>
              <a:cs typeface="Aparajit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7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14282" y="2759231"/>
            <a:ext cx="8715404" cy="3170099"/>
          </a:xfrm>
          <a:prstGeom prst="rect">
            <a:avLst/>
          </a:prstGeom>
          <a:noFill/>
        </p:spPr>
        <p:txBody>
          <a:bodyPr wrap="square" rtlCol="0">
            <a:spAutoFit/>
          </a:bodyPr>
          <a:lstStyle/>
          <a:p>
            <a:pPr algn="ctr"/>
            <a:r>
              <a:rPr lang="en-IN" sz="2000" b="1" dirty="0" smtClean="0">
                <a:latin typeface="Andalus" pitchFamily="18" charset="-78"/>
                <a:cs typeface="Andalus" pitchFamily="18" charset="-78"/>
              </a:rPr>
              <a:t>As Tax Advisors and Accountants in Birmingham and London, we specialise in helping small and medium sized businesses get their financial processes in order. From everyday bookkeeping through to year-end tax returns, we have the skills, knowledge, and experience to deliver a seamless accounting service. Having been established for over a decade we are committed to helping all type business in the complex and often daunting world of accounting. From the small business owner through to providing support with HMRC investigations, we have a wealth of expertise across a number of sectors. As our TAS client you will receive a friendly, efficient and affordable accounting service and advice that is second to none from our dedicated team of account professionals in Birmingham and London.</a:t>
            </a:r>
            <a:endParaRPr lang="en-IN" sz="2000" b="1" dirty="0">
              <a:latin typeface="Andalus" pitchFamily="18" charset="-78"/>
              <a:cs typeface="Andalus" pitchFamily="18" charset="-78"/>
            </a:endParaRPr>
          </a:p>
        </p:txBody>
      </p:sp>
      <p:pic>
        <p:nvPicPr>
          <p:cNvPr id="5" name="Picture 4" descr="footer-logo.png"/>
          <p:cNvPicPr>
            <a:picLocks noChangeAspect="1"/>
          </p:cNvPicPr>
          <p:nvPr/>
        </p:nvPicPr>
        <p:blipFill>
          <a:blip r:embed="rId3"/>
          <a:stretch>
            <a:fillRect/>
          </a:stretch>
        </p:blipFill>
        <p:spPr>
          <a:xfrm>
            <a:off x="7572396" y="571480"/>
            <a:ext cx="961193" cy="67283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6" name="TextBox 5"/>
          <p:cNvSpPr txBox="1"/>
          <p:nvPr/>
        </p:nvSpPr>
        <p:spPr>
          <a:xfrm>
            <a:off x="500034" y="642918"/>
            <a:ext cx="6473247" cy="461665"/>
          </a:xfrm>
          <a:prstGeom prst="rect">
            <a:avLst/>
          </a:prstGeom>
          <a:noFill/>
        </p:spPr>
        <p:txBody>
          <a:bodyPr wrap="none" rtlCol="0">
            <a:spAutoFit/>
          </a:bodyPr>
          <a:lstStyle/>
          <a:p>
            <a:r>
              <a:rPr lang="en-IN" sz="2400" dirty="0" smtClean="0">
                <a:latin typeface="Andalus" pitchFamily="18" charset="-78"/>
                <a:cs typeface="Andalus" pitchFamily="18" charset="-78"/>
              </a:rPr>
              <a:t>Certified Accountants in Birmingham and </a:t>
            </a:r>
            <a:r>
              <a:rPr lang="en-IN" sz="2400" dirty="0" smtClean="0">
                <a:latin typeface="Andalus" pitchFamily="18" charset="-78"/>
                <a:cs typeface="Andalus" pitchFamily="18" charset="-78"/>
              </a:rPr>
              <a:t>London</a:t>
            </a:r>
            <a:endParaRPr lang="en-IN" sz="2400" dirty="0" smtClean="0">
              <a:latin typeface="Andalus" pitchFamily="18" charset="-78"/>
              <a:cs typeface="Andalus"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9000"/>
            <a:lum/>
          </a:blip>
          <a:srcRect/>
          <a:stretch>
            <a:fillRect/>
          </a:stretch>
        </a:blipFill>
        <a:effectLst/>
      </p:bgPr>
    </p:bg>
    <p:spTree>
      <p:nvGrpSpPr>
        <p:cNvPr id="1" name=""/>
        <p:cNvGrpSpPr/>
        <p:nvPr/>
      </p:nvGrpSpPr>
      <p:grpSpPr>
        <a:xfrm>
          <a:off x="0" y="0"/>
          <a:ext cx="0" cy="0"/>
          <a:chOff x="0" y="0"/>
          <a:chExt cx="0" cy="0"/>
        </a:xfrm>
      </p:grpSpPr>
      <p:pic>
        <p:nvPicPr>
          <p:cNvPr id="4" name="Picture 3" descr="footer-logo.png"/>
          <p:cNvPicPr>
            <a:picLocks noChangeAspect="1"/>
          </p:cNvPicPr>
          <p:nvPr/>
        </p:nvPicPr>
        <p:blipFill>
          <a:blip r:embed="rId3"/>
          <a:stretch>
            <a:fillRect/>
          </a:stretch>
        </p:blipFill>
        <p:spPr>
          <a:xfrm>
            <a:off x="4429124" y="3643314"/>
            <a:ext cx="2920635" cy="2044445"/>
          </a:xfrm>
          <a:prstGeom prst="rect">
            <a:avLst/>
          </a:prstGeom>
        </p:spPr>
      </p:pic>
      <p:sp>
        <p:nvSpPr>
          <p:cNvPr id="5" name="TextBox 4"/>
          <p:cNvSpPr txBox="1"/>
          <p:nvPr/>
        </p:nvSpPr>
        <p:spPr>
          <a:xfrm>
            <a:off x="285720" y="285728"/>
            <a:ext cx="8621976"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IN" dirty="0" smtClean="0"/>
              <a:t>FRIENDLY, EXPERT ADVICE BY TAX ADVISERS AND ACCOUNTANTS WHENEVER YOU NEED </a:t>
            </a:r>
            <a:r>
              <a:rPr lang="en-IN" dirty="0" smtClean="0"/>
              <a:t>IT</a:t>
            </a:r>
            <a:endParaRPr lang="en-IN" dirty="0" smtClean="0"/>
          </a:p>
        </p:txBody>
      </p:sp>
      <p:sp>
        <p:nvSpPr>
          <p:cNvPr id="6" name="TextBox 5"/>
          <p:cNvSpPr txBox="1"/>
          <p:nvPr/>
        </p:nvSpPr>
        <p:spPr>
          <a:xfrm>
            <a:off x="1571604" y="1142984"/>
            <a:ext cx="6143668" cy="1569660"/>
          </a:xfrm>
          <a:prstGeom prst="rect">
            <a:avLst/>
          </a:prstGeom>
          <a:noFill/>
        </p:spPr>
        <p:txBody>
          <a:bodyPr wrap="square" rtlCol="0">
            <a:spAutoFit/>
          </a:bodyPr>
          <a:lstStyle/>
          <a:p>
            <a:pPr algn="ctr"/>
            <a:r>
              <a:rPr lang="en-IN" sz="2400" b="1" dirty="0" smtClean="0">
                <a:latin typeface="Aparajita" pitchFamily="34" charset="0"/>
                <a:cs typeface="Aparajita" pitchFamily="34" charset="0"/>
              </a:rPr>
              <a:t>All of our services come with unlimited help and support provided at no extra cost throughout the entire year. That help and advice will all come courtesy of your own fully qualified and dedicated accountant.</a:t>
            </a:r>
            <a:endParaRPr lang="en-IN" sz="2400" b="1" dirty="0">
              <a:latin typeface="Aparajita" pitchFamily="34" charset="0"/>
              <a:cs typeface="Aparajit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266</Words>
  <Application>Microsoft Office PowerPoint</Application>
  <PresentationFormat>On-screen Show (4:3)</PresentationFormat>
  <Paragraphs>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7</cp:revision>
  <dcterms:created xsi:type="dcterms:W3CDTF">2017-10-10T08:02:44Z</dcterms:created>
  <dcterms:modified xsi:type="dcterms:W3CDTF">2017-10-25T09:59:58Z</dcterms:modified>
</cp:coreProperties>
</file>