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5"/>
  </p:notesMasterIdLst>
  <p:sldIdLst>
    <p:sldId id="256" r:id="rId2"/>
    <p:sldId id="257" r:id="rId3"/>
    <p:sldId id="269" r:id="rId4"/>
    <p:sldId id="267" r:id="rId5"/>
    <p:sldId id="258" r:id="rId6"/>
    <p:sldId id="261" r:id="rId7"/>
    <p:sldId id="262" r:id="rId8"/>
    <p:sldId id="271" r:id="rId9"/>
    <p:sldId id="263" r:id="rId10"/>
    <p:sldId id="268" r:id="rId11"/>
    <p:sldId id="259" r:id="rId12"/>
    <p:sldId id="270" r:id="rId13"/>
    <p:sldId id="266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013" autoAdjust="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567972F-72BA-4365-9FAF-76F330C88DFE}" type="datetimeFigureOut">
              <a:rPr lang="en-US"/>
              <a:pPr>
                <a:defRPr/>
              </a:pPr>
              <a:t>8/29/2012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E2A2CC3-00A0-4FB4-9A2F-DC4D0B5934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d-ID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9656B34-7115-48CC-A16A-79B0F09E24DE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d-ID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C3240A3-58DF-4A05-9DA6-862E6A04B074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d-ID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D9E86DA-2349-4FAF-AF3E-61B6CE05BED6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d-ID" smtClean="0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DF4C864-3AD1-42FC-A85B-0A6B84F25BD3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d-ID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EB2EFDB-036C-4B8B-9B5A-9E54C7D31147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d-ID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C76B0FB-62F5-42AD-82A7-69A5FA9F964E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d-ID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714E2FD-DEA1-4249-A090-91396CBC56C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d-ID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003BE2F-006A-4434-9D86-C30F1FBA3BDC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d-ID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FA515CE-2101-4CA3-805A-160CD15BFCB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d-ID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AF5D6A7-67E0-4E33-A858-FB6C6E40EEF5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d-ID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A7AE2D0-FF9C-48C6-9840-E5FCDEB352A6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D1B962-EAB0-4E7D-B1EC-5B9E665A406B}" type="datetime1">
              <a:rPr lang="en-US"/>
              <a:pPr>
                <a:defRPr/>
              </a:pPr>
              <a:t>8/29/2012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Kristian Widya Wicaksono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6C2E59-74A7-439D-8DC8-92E32932FC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602D0A-71EE-42E8-A7D6-D827611A1EC7}" type="datetime1">
              <a:rPr lang="en-US"/>
              <a:pPr>
                <a:defRPr/>
              </a:pPr>
              <a:t>8/29/2012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Kristian Widya Wicaksono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68945D-C2DF-4142-90F4-0AAD4C9310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58AD23-D6A0-4612-B1BD-0BD5470245C7}" type="datetime1">
              <a:rPr lang="en-US"/>
              <a:pPr>
                <a:defRPr/>
              </a:pPr>
              <a:t>8/29/2012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Kristian Widya Wicaksono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5084AD-E744-4944-A7B8-4B1E19B588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87FF89-7962-4190-AA79-FDC1CCB6918C}" type="datetime1">
              <a:rPr lang="en-US"/>
              <a:pPr>
                <a:defRPr/>
              </a:pPr>
              <a:t>8/29/2012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Kristian Widya Wicaksono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C1FCC9-261E-483C-AC80-1A68A86351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AD261A-7907-41C8-84D5-B4FEBBA204CF}" type="datetime1">
              <a:rPr lang="en-US"/>
              <a:pPr>
                <a:defRPr/>
              </a:pPr>
              <a:t>8/29/2012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Kristian Widya Wicaksono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F4E91B-5434-4412-B631-EFD5B18862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3460B6-F192-49BC-AC65-3517593044A1}" type="datetime1">
              <a:rPr lang="en-US"/>
              <a:pPr>
                <a:defRPr/>
              </a:pPr>
              <a:t>8/29/2012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Kristian Widya Wicaksono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35101A-F0BF-49C0-B58C-1C2659A0FE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31BBC0-7631-44E6-B44F-3D5195524E84}" type="datetime1">
              <a:rPr lang="en-US"/>
              <a:pPr>
                <a:defRPr/>
              </a:pPr>
              <a:t>8/29/2012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Kristian Widya Wicaksono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21C195-DB61-4491-BA57-021AA16B18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7118E6-B1FC-4E14-9090-C18877E14652}" type="datetime1">
              <a:rPr lang="en-US"/>
              <a:pPr>
                <a:defRPr/>
              </a:pPr>
              <a:t>8/29/2012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Kristian Widya Wicaksono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409B20-92C7-4B14-90CC-3A773C2C71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6FC5AC-DFCB-4D29-8983-ED3AAEDDF93F}" type="datetime1">
              <a:rPr lang="en-US"/>
              <a:pPr>
                <a:defRPr/>
              </a:pPr>
              <a:t>8/29/2012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Kristian Widya Wicaksono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9F6180-57F5-41CD-9641-E06F404041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07DCF2-4C88-44E5-9463-C6A8E1B1E448}" type="datetime1">
              <a:rPr lang="en-US"/>
              <a:pPr>
                <a:defRPr/>
              </a:pPr>
              <a:t>8/29/2012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Kristian Widya Wicaksono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026E79-D151-45F1-8D5F-BE95D5B909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316D19-DAB9-4C34-A93E-25B9262E92C4}" type="datetime1">
              <a:rPr lang="en-US"/>
              <a:pPr>
                <a:defRPr/>
              </a:pPr>
              <a:t>8/29/2012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Kristian Widya Wicaksono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7EE3C5-4917-4F32-948A-D201ECB8D4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B619176-48B2-40DA-9F4B-7BED5C5249C7}" type="datetime1">
              <a:rPr lang="en-US"/>
              <a:pPr>
                <a:defRPr/>
              </a:pPr>
              <a:t>8/29/2012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Kristian Widya Wicaksono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B80586F-4B0B-4B59-9AF4-B7F64EA9BA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olitical_scienc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38" y="0"/>
            <a:ext cx="9136062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5" name="Rounded Rectangle 4"/>
          <p:cNvSpPr/>
          <p:nvPr/>
        </p:nvSpPr>
        <p:spPr>
          <a:xfrm>
            <a:off x="3810000" y="4800600"/>
            <a:ext cx="5181600" cy="190500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dirty="0"/>
              <a:t>SILABUS &amp; KONTRAK BELAJAR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0" y="381000"/>
            <a:ext cx="9144000" cy="914400"/>
          </a:xfrm>
          <a:solidFill>
            <a:srgbClr val="0070C0"/>
          </a:solidFill>
        </p:spPr>
        <p:txBody>
          <a:bodyPr/>
          <a:lstStyle/>
          <a:p>
            <a:pPr eaLnBrk="1" hangingPunct="1"/>
            <a:r>
              <a:rPr lang="en-US" b="1" dirty="0" smtClean="0">
                <a:solidFill>
                  <a:schemeClr val="bg1"/>
                </a:solidFill>
              </a:rPr>
              <a:t>KOMPONEN PENILAIAN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276600"/>
          </a:xfrm>
        </p:spPr>
        <p:txBody>
          <a:bodyPr/>
          <a:lstStyle/>
          <a:p>
            <a:pPr eaLnBrk="1" hangingPunct="1"/>
            <a:r>
              <a:rPr lang="id-ID" dirty="0" smtClean="0"/>
              <a:t>(</a:t>
            </a:r>
            <a:r>
              <a:rPr lang="en-US" dirty="0" smtClean="0"/>
              <a:t>40</a:t>
            </a:r>
            <a:r>
              <a:rPr lang="id-ID" dirty="0" smtClean="0"/>
              <a:t>% X Tugas) + (30% X UTS) + (</a:t>
            </a:r>
            <a:r>
              <a:rPr lang="en-US" dirty="0" smtClean="0"/>
              <a:t>3</a:t>
            </a:r>
            <a:r>
              <a:rPr lang="id-ID" dirty="0" smtClean="0"/>
              <a:t>0% X UAS)</a:t>
            </a:r>
          </a:p>
          <a:p>
            <a:pPr lvl="1" eaLnBrk="1" hangingPunct="1"/>
            <a:r>
              <a:rPr lang="id-ID" dirty="0" smtClean="0"/>
              <a:t>A = 80 – 100</a:t>
            </a:r>
          </a:p>
          <a:p>
            <a:pPr lvl="1" eaLnBrk="1" hangingPunct="1"/>
            <a:r>
              <a:rPr lang="id-ID" dirty="0" smtClean="0"/>
              <a:t>B = 70 – 79</a:t>
            </a:r>
          </a:p>
          <a:p>
            <a:pPr lvl="1" eaLnBrk="1" hangingPunct="1"/>
            <a:r>
              <a:rPr lang="id-ID" dirty="0" smtClean="0"/>
              <a:t>C = 60 – 69</a:t>
            </a:r>
          </a:p>
          <a:p>
            <a:pPr lvl="1" eaLnBrk="1" hangingPunct="1"/>
            <a:r>
              <a:rPr lang="id-ID" dirty="0" smtClean="0"/>
              <a:t>D = 50 – 59</a:t>
            </a:r>
          </a:p>
          <a:p>
            <a:pPr lvl="1" eaLnBrk="1" hangingPunct="1"/>
            <a:r>
              <a:rPr lang="id-ID" dirty="0" smtClean="0"/>
              <a:t>E = 0 – 49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Kristian Widya Wicaksono</a:t>
            </a:r>
          </a:p>
        </p:txBody>
      </p:sp>
      <p:pic>
        <p:nvPicPr>
          <p:cNvPr id="14341" name="Picture 2" descr="http://smpn1-kusanhilir.sch.id/file/20110416-index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95800" y="2057400"/>
            <a:ext cx="4191000" cy="398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0" y="762000"/>
            <a:ext cx="9144000" cy="838200"/>
          </a:xfrm>
          <a:solidFill>
            <a:schemeClr val="tx1"/>
          </a:solidFill>
        </p:spPr>
        <p:txBody>
          <a:bodyPr/>
          <a:lstStyle/>
          <a:p>
            <a:pPr eaLnBrk="1" hangingPunct="1"/>
            <a:r>
              <a:rPr lang="en-US" b="1" dirty="0" smtClean="0">
                <a:solidFill>
                  <a:schemeClr val="bg1"/>
                </a:solidFill>
              </a:rPr>
              <a:t>FILOSOFI PERKULIAHAN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0" y="2438400"/>
            <a:ext cx="9144000" cy="2743200"/>
          </a:xfrm>
          <a:solidFill>
            <a:schemeClr val="bg1">
              <a:lumMod val="85000"/>
              <a:alpha val="65000"/>
            </a:schemeClr>
          </a:solidFill>
        </p:spPr>
        <p:txBody>
          <a:bodyPr anchor="ctr"/>
          <a:lstStyle/>
          <a:p>
            <a:pPr eaLnBrk="1" hangingPunct="1"/>
            <a:r>
              <a:rPr lang="id-ID" dirty="0" smtClean="0"/>
              <a:t>Filosofi Perkuliahan</a:t>
            </a:r>
          </a:p>
          <a:p>
            <a:pPr lvl="1" eaLnBrk="1" hangingPunct="1"/>
            <a:r>
              <a:rPr lang="id-ID" dirty="0" smtClean="0"/>
              <a:t>Honesty &amp; Openness</a:t>
            </a:r>
          </a:p>
          <a:p>
            <a:pPr lvl="1" eaLnBrk="1" hangingPunct="1"/>
            <a:r>
              <a:rPr lang="en-US" dirty="0" smtClean="0"/>
              <a:t>Respectful</a:t>
            </a:r>
          </a:p>
          <a:p>
            <a:pPr lvl="1" eaLnBrk="1" hangingPunct="1"/>
            <a:r>
              <a:rPr lang="id-ID" dirty="0" smtClean="0"/>
              <a:t>Struggle</a:t>
            </a:r>
            <a:r>
              <a:rPr lang="en-US" dirty="0" smtClean="0"/>
              <a:t> </a:t>
            </a:r>
            <a:endParaRPr lang="id-ID" dirty="0" smtClean="0"/>
          </a:p>
          <a:p>
            <a:pPr lvl="1" eaLnBrk="1" hangingPunct="1"/>
            <a:r>
              <a:rPr lang="id-ID" dirty="0" smtClean="0"/>
              <a:t>Equal &amp; Fair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Kristian Widya Wicaksono</a:t>
            </a:r>
          </a:p>
        </p:txBody>
      </p:sp>
      <p:pic>
        <p:nvPicPr>
          <p:cNvPr id="7175" name="Picture 7" descr="http://c665149.r49.cf2.rackcdn.com/images/articles/win-symbol-rac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0200" y="2057400"/>
            <a:ext cx="4673600" cy="3505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MB-AtTheEd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762000"/>
          </a:xfrm>
          <a:solidFill>
            <a:srgbClr val="FFFF00"/>
          </a:solidFill>
        </p:spPr>
        <p:txBody>
          <a:bodyPr/>
          <a:lstStyle/>
          <a:p>
            <a:r>
              <a:rPr lang="en-US" b="1" dirty="0" smtClean="0"/>
              <a:t>PERADABAN KELAS</a:t>
            </a:r>
            <a:endParaRPr lang="id-ID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8763000" cy="5105400"/>
          </a:xfrm>
          <a:solidFill>
            <a:srgbClr val="002060">
              <a:alpha val="88000"/>
            </a:srgbClr>
          </a:solidFill>
        </p:spPr>
        <p:txBody>
          <a:bodyPr anchor="ctr"/>
          <a:lstStyle/>
          <a:p>
            <a:r>
              <a:rPr lang="id-ID" sz="2800" b="1" dirty="0" smtClean="0">
                <a:solidFill>
                  <a:srgbClr val="FF0000"/>
                </a:solidFill>
              </a:rPr>
              <a:t>TIDAK TERLAMBAT</a:t>
            </a:r>
            <a:r>
              <a:rPr lang="id-ID" sz="2800" dirty="0" smtClean="0">
                <a:solidFill>
                  <a:schemeClr val="bg1"/>
                </a:solidFill>
              </a:rPr>
              <a:t> (kelas dimulai pd menit ke-15) </a:t>
            </a:r>
            <a:r>
              <a:rPr lang="id-ID" sz="2800" dirty="0" smtClean="0">
                <a:solidFill>
                  <a:schemeClr val="bg1"/>
                </a:solidFill>
                <a:sym typeface="Wingdings" pitchFamily="2" charset="2"/>
              </a:rPr>
              <a:t> setelah kuliah selesai silahkan menandatangani absen</a:t>
            </a:r>
            <a:endParaRPr lang="en-US" sz="2800" dirty="0" smtClean="0">
              <a:solidFill>
                <a:schemeClr val="bg1"/>
              </a:solidFill>
              <a:sym typeface="Wingdings" pitchFamily="2" charset="2"/>
            </a:endParaRPr>
          </a:p>
          <a:p>
            <a:r>
              <a:rPr lang="id-ID" sz="2800" dirty="0" smtClean="0">
                <a:solidFill>
                  <a:schemeClr val="bg1"/>
                </a:solidFill>
              </a:rPr>
              <a:t>Berlaku</a:t>
            </a:r>
            <a:r>
              <a:rPr lang="id-ID" sz="2800" b="1" dirty="0" smtClean="0">
                <a:solidFill>
                  <a:schemeClr val="bg1"/>
                </a:solidFill>
              </a:rPr>
              <a:t> </a:t>
            </a:r>
            <a:r>
              <a:rPr lang="id-ID" sz="2800" b="1" dirty="0" smtClean="0">
                <a:solidFill>
                  <a:srgbClr val="FF0000"/>
                </a:solidFill>
              </a:rPr>
              <a:t>SOPAN</a:t>
            </a:r>
          </a:p>
          <a:p>
            <a:r>
              <a:rPr lang="id-ID" sz="2800" dirty="0" smtClean="0">
                <a:solidFill>
                  <a:schemeClr val="bg1"/>
                </a:solidFill>
              </a:rPr>
              <a:t>Handphone, Blackberry &amp; alat komunikasi lainnya </a:t>
            </a:r>
            <a:r>
              <a:rPr lang="id-ID" sz="2800" b="1" dirty="0" smtClean="0">
                <a:solidFill>
                  <a:srgbClr val="FF0000"/>
                </a:solidFill>
              </a:rPr>
              <a:t>DIMATIKAN</a:t>
            </a:r>
            <a:r>
              <a:rPr lang="id-ID" sz="2800" dirty="0" smtClean="0">
                <a:solidFill>
                  <a:schemeClr val="bg1"/>
                </a:solidFill>
              </a:rPr>
              <a:t> saat perkuliahan berlangsung</a:t>
            </a:r>
          </a:p>
          <a:p>
            <a:r>
              <a:rPr lang="id-ID" sz="2800" b="1" dirty="0" smtClean="0">
                <a:solidFill>
                  <a:srgbClr val="FF0000"/>
                </a:solidFill>
              </a:rPr>
              <a:t>TIDAK TIDUR</a:t>
            </a:r>
            <a:r>
              <a:rPr lang="id-ID" sz="2800" dirty="0" smtClean="0">
                <a:solidFill>
                  <a:schemeClr val="bg1"/>
                </a:solidFill>
              </a:rPr>
              <a:t> saat perkuliahan berlangsung</a:t>
            </a:r>
          </a:p>
          <a:p>
            <a:r>
              <a:rPr lang="id-ID" sz="2800" b="1" dirty="0" smtClean="0">
                <a:solidFill>
                  <a:srgbClr val="FF0000"/>
                </a:solidFill>
              </a:rPr>
              <a:t>TIDAK NGOBROL</a:t>
            </a:r>
            <a:r>
              <a:rPr lang="id-ID" sz="2800" dirty="0" smtClean="0">
                <a:solidFill>
                  <a:schemeClr val="bg1"/>
                </a:solidFill>
              </a:rPr>
              <a:t> saat perkuliahan berlangsung</a:t>
            </a:r>
          </a:p>
          <a:p>
            <a:r>
              <a:rPr lang="id-ID" sz="2800" b="1" dirty="0" smtClean="0">
                <a:solidFill>
                  <a:srgbClr val="FF0000"/>
                </a:solidFill>
              </a:rPr>
              <a:t>TIDAK TELAT</a:t>
            </a:r>
            <a:r>
              <a:rPr lang="id-ID" sz="2800" b="1" dirty="0" smtClean="0">
                <a:solidFill>
                  <a:schemeClr val="bg1"/>
                </a:solidFill>
              </a:rPr>
              <a:t> </a:t>
            </a:r>
            <a:r>
              <a:rPr lang="id-ID" sz="2800" dirty="0" smtClean="0">
                <a:solidFill>
                  <a:schemeClr val="bg1"/>
                </a:solidFill>
              </a:rPr>
              <a:t>menyerahkan tugas</a:t>
            </a:r>
            <a:endParaRPr lang="id-ID" sz="2800" dirty="0">
              <a:solidFill>
                <a:schemeClr val="bg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Kristian Widya Wicaksono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Kristian Widya Wicaksono</a:t>
            </a:r>
          </a:p>
        </p:txBody>
      </p:sp>
      <p:pic>
        <p:nvPicPr>
          <p:cNvPr id="4100" name="Picture 4" descr="http://blog.weddzilla.com/wp-content/uploads/2011/04/Thank-you-not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61616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itle 1"/>
          <p:cNvSpPr>
            <a:spLocks noGrp="1"/>
          </p:cNvSpPr>
          <p:nvPr>
            <p:ph type="title"/>
          </p:nvPr>
        </p:nvSpPr>
        <p:spPr>
          <a:xfrm>
            <a:off x="152400" y="685800"/>
            <a:ext cx="4648200" cy="914400"/>
          </a:xfrm>
          <a:solidFill>
            <a:srgbClr val="FFFF00"/>
          </a:solidFill>
        </p:spPr>
        <p:txBody>
          <a:bodyPr/>
          <a:lstStyle/>
          <a:p>
            <a:pPr algn="l" eaLnBrk="1" hangingPunct="1"/>
            <a:r>
              <a:rPr lang="en-US" b="1" dirty="0" smtClean="0"/>
              <a:t>BAHASAN HARI INI</a:t>
            </a:r>
          </a:p>
        </p:txBody>
      </p:sp>
      <p:sp>
        <p:nvSpPr>
          <p:cNvPr id="3076" name="Content Placeholder 2"/>
          <p:cNvSpPr>
            <a:spLocks noGrp="1"/>
          </p:cNvSpPr>
          <p:nvPr>
            <p:ph idx="1"/>
          </p:nvPr>
        </p:nvSpPr>
        <p:spPr>
          <a:xfrm>
            <a:off x="381000" y="1752600"/>
            <a:ext cx="4191000" cy="3962400"/>
          </a:xfrm>
          <a:solidFill>
            <a:schemeClr val="accent1"/>
          </a:solidFill>
        </p:spPr>
        <p:txBody>
          <a:bodyPr anchor="ctr"/>
          <a:lstStyle/>
          <a:p>
            <a:pPr eaLnBrk="1" hangingPunct="1"/>
            <a:r>
              <a:rPr lang="id-ID" sz="2400" b="1" dirty="0" smtClean="0">
                <a:solidFill>
                  <a:schemeClr val="bg1"/>
                </a:solidFill>
              </a:rPr>
              <a:t>Bobot Perkuliahan</a:t>
            </a:r>
          </a:p>
          <a:p>
            <a:pPr eaLnBrk="1" hangingPunct="1"/>
            <a:r>
              <a:rPr lang="id-ID" sz="2400" b="1" dirty="0" smtClean="0">
                <a:solidFill>
                  <a:schemeClr val="bg1"/>
                </a:solidFill>
              </a:rPr>
              <a:t>Tujuan Perkuliahan</a:t>
            </a:r>
          </a:p>
          <a:p>
            <a:pPr eaLnBrk="1" hangingPunct="1"/>
            <a:r>
              <a:rPr lang="id-ID" sz="2400" b="1" dirty="0" smtClean="0">
                <a:solidFill>
                  <a:schemeClr val="bg1"/>
                </a:solidFill>
              </a:rPr>
              <a:t>Satuan Acara Perkuliahan</a:t>
            </a:r>
          </a:p>
          <a:p>
            <a:pPr eaLnBrk="1" hangingPunct="1"/>
            <a:r>
              <a:rPr lang="id-ID" sz="2400" b="1" dirty="0" smtClean="0">
                <a:solidFill>
                  <a:schemeClr val="bg1"/>
                </a:solidFill>
              </a:rPr>
              <a:t>Tugas</a:t>
            </a:r>
          </a:p>
          <a:p>
            <a:pPr eaLnBrk="1" hangingPunct="1"/>
            <a:r>
              <a:rPr lang="id-ID" sz="2400" b="1" dirty="0" smtClean="0">
                <a:solidFill>
                  <a:schemeClr val="bg1"/>
                </a:solidFill>
              </a:rPr>
              <a:t>Sumber bacaan</a:t>
            </a:r>
          </a:p>
          <a:p>
            <a:pPr eaLnBrk="1" hangingPunct="1"/>
            <a:r>
              <a:rPr lang="id-ID" sz="2400" b="1" dirty="0" smtClean="0">
                <a:solidFill>
                  <a:schemeClr val="bg1"/>
                </a:solidFill>
              </a:rPr>
              <a:t>Komponen Penilaian</a:t>
            </a:r>
          </a:p>
          <a:p>
            <a:pPr eaLnBrk="1" hangingPunct="1"/>
            <a:r>
              <a:rPr lang="id-ID" sz="2400" b="1" dirty="0" smtClean="0">
                <a:solidFill>
                  <a:schemeClr val="bg1"/>
                </a:solidFill>
              </a:rPr>
              <a:t>Filosofi </a:t>
            </a:r>
            <a:r>
              <a:rPr lang="id-ID" sz="2400" b="1" dirty="0" smtClean="0">
                <a:solidFill>
                  <a:schemeClr val="bg1"/>
                </a:solidFill>
              </a:rPr>
              <a:t>Perkuliahan</a:t>
            </a:r>
          </a:p>
          <a:p>
            <a:pPr eaLnBrk="1" hangingPunct="1"/>
            <a:r>
              <a:rPr lang="id-ID" sz="2400" b="1" dirty="0" smtClean="0">
                <a:solidFill>
                  <a:schemeClr val="bg1"/>
                </a:solidFill>
              </a:rPr>
              <a:t>Peradaban </a:t>
            </a:r>
            <a:r>
              <a:rPr lang="id-ID" sz="2400" b="1" dirty="0" smtClean="0">
                <a:solidFill>
                  <a:schemeClr val="bg1"/>
                </a:solidFill>
              </a:rPr>
              <a:t>Kelas</a:t>
            </a:r>
            <a:endParaRPr lang="id-ID" sz="2400" b="1" dirty="0" smtClean="0">
              <a:solidFill>
                <a:schemeClr val="bg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d-ID" sz="1600" dirty="0" smtClean="0"/>
              <a:t>Kristian Widya Wicaksono</a:t>
            </a:r>
            <a:endParaRPr lang="id-ID" sz="1600" dirty="0"/>
          </a:p>
        </p:txBody>
      </p:sp>
      <p:pic>
        <p:nvPicPr>
          <p:cNvPr id="2050" name="Picture 2" descr="http://www.columbiastate.edu/Image/PoliticalScience_4C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76800" y="304800"/>
            <a:ext cx="3886200" cy="29146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 descr="political_scienc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53000" y="3352800"/>
            <a:ext cx="3810000" cy="263118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mb_the_city_of_burning_rivers_by_modblackmoon-d2yhwmp.jpg"/>
          <p:cNvPicPr>
            <a:picLocks noChangeAspect="1"/>
          </p:cNvPicPr>
          <p:nvPr/>
        </p:nvPicPr>
        <p:blipFill>
          <a:blip r:embed="rId3">
            <a:lum bright="-26000" contrast="34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0" y="1447800"/>
            <a:ext cx="9144000" cy="838200"/>
          </a:xfrm>
          <a:solidFill>
            <a:schemeClr val="bg1">
              <a:lumMod val="95000"/>
              <a:alpha val="84000"/>
            </a:schemeClr>
          </a:solidFill>
        </p:spPr>
        <p:txBody>
          <a:bodyPr/>
          <a:lstStyle/>
          <a:p>
            <a:pPr algn="l" eaLnBrk="1" hangingPunct="1"/>
            <a:r>
              <a:rPr lang="en-US" b="1" dirty="0" smtClean="0"/>
              <a:t>PROFIL PENGAJAR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228600" y="3733800"/>
            <a:ext cx="8686800" cy="2544763"/>
          </a:xfrm>
          <a:solidFill>
            <a:schemeClr val="accent3">
              <a:lumMod val="20000"/>
              <a:lumOff val="80000"/>
              <a:alpha val="84000"/>
            </a:schemeClr>
          </a:solidFill>
        </p:spPr>
        <p:txBody>
          <a:bodyPr anchor="ctr"/>
          <a:lstStyle/>
          <a:p>
            <a:pPr eaLnBrk="1" hangingPunct="1"/>
            <a:r>
              <a:rPr lang="id-ID" b="1" dirty="0" smtClean="0"/>
              <a:t>Kristian Widya Wicaksono</a:t>
            </a:r>
          </a:p>
          <a:p>
            <a:pPr lvl="1" eaLnBrk="1" hangingPunct="1"/>
            <a:r>
              <a:rPr lang="id-ID" dirty="0" smtClean="0"/>
              <a:t>S.Sos. : Administrasi Negara, FISIP Unpar ‘98</a:t>
            </a:r>
          </a:p>
          <a:p>
            <a:pPr lvl="1" eaLnBrk="1" hangingPunct="1"/>
            <a:r>
              <a:rPr lang="id-ID" dirty="0" smtClean="0"/>
              <a:t>M.Si. : Kebijakan &amp; Administrasi Publik Unpar ’07</a:t>
            </a:r>
          </a:p>
          <a:p>
            <a:pPr eaLnBrk="1" hangingPunct="1"/>
            <a:r>
              <a:rPr lang="id-ID" dirty="0" smtClean="0"/>
              <a:t>e-mail: widya_wicaksono@yahoo.com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Kristian Widya Wicaksono</a:t>
            </a:r>
          </a:p>
        </p:txBody>
      </p:sp>
      <p:pic>
        <p:nvPicPr>
          <p:cNvPr id="4102" name="Picture 4" descr="G:\Back Up\Pictures\Foto Jerman\DSC0722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24400" y="304800"/>
            <a:ext cx="40640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2514600" y="533400"/>
            <a:ext cx="6629400" cy="944562"/>
          </a:xfrm>
          <a:solidFill>
            <a:schemeClr val="bg1">
              <a:lumMod val="75000"/>
            </a:schemeClr>
          </a:solidFill>
        </p:spPr>
        <p:txBody>
          <a:bodyPr/>
          <a:lstStyle/>
          <a:p>
            <a:pPr algn="l" eaLnBrk="1" hangingPunct="1"/>
            <a:r>
              <a:rPr lang="en-US" b="1" dirty="0" smtClean="0"/>
              <a:t>BOBOT PERKULIAHAN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0" y="1905000"/>
            <a:ext cx="9144000" cy="4495800"/>
          </a:xfrm>
          <a:solidFill>
            <a:schemeClr val="tx1"/>
          </a:solidFill>
        </p:spPr>
        <p:txBody>
          <a:bodyPr anchor="ctr"/>
          <a:lstStyle/>
          <a:p>
            <a:r>
              <a:rPr lang="id-ID" sz="2400" dirty="0" smtClean="0">
                <a:solidFill>
                  <a:schemeClr val="bg1"/>
                </a:solidFill>
              </a:rPr>
              <a:t>Perkuliahan Ilmu Politik memiliki bobot 3 (Tiga) Satuan Kredit Semester (SKS), artinya dalam satu minggu terdapat:</a:t>
            </a:r>
          </a:p>
          <a:p>
            <a:pPr lvl="1"/>
            <a:r>
              <a:rPr lang="id-ID" sz="2000" dirty="0" smtClean="0">
                <a:solidFill>
                  <a:schemeClr val="bg1"/>
                </a:solidFill>
              </a:rPr>
              <a:t>3 X 50 menit Kegiatan Pertemuan Tatap </a:t>
            </a:r>
            <a:r>
              <a:rPr lang="id-ID" sz="2000" dirty="0" smtClean="0">
                <a:solidFill>
                  <a:schemeClr val="bg1"/>
                </a:solidFill>
              </a:rPr>
              <a:t>Muka antara </a:t>
            </a:r>
            <a:r>
              <a:rPr lang="id-ID" sz="2000" dirty="0" smtClean="0">
                <a:solidFill>
                  <a:schemeClr val="bg1"/>
                </a:solidFill>
              </a:rPr>
              <a:t>Dosen &amp; Mahasiswa dalam bentuk perkuliahan atau diskusi</a:t>
            </a:r>
          </a:p>
          <a:p>
            <a:pPr lvl="1"/>
            <a:r>
              <a:rPr lang="id-ID" sz="2000" dirty="0" smtClean="0">
                <a:solidFill>
                  <a:schemeClr val="bg1"/>
                </a:solidFill>
              </a:rPr>
              <a:t>3 X 60 menit Kegiatan Akademik </a:t>
            </a:r>
            <a:r>
              <a:rPr lang="id-ID" sz="2000" dirty="0" smtClean="0">
                <a:solidFill>
                  <a:schemeClr val="bg1"/>
                </a:solidFill>
              </a:rPr>
              <a:t>Terstruktur dalam </a:t>
            </a:r>
            <a:r>
              <a:rPr lang="id-ID" sz="2000" dirty="0" smtClean="0">
                <a:solidFill>
                  <a:schemeClr val="bg1"/>
                </a:solidFill>
              </a:rPr>
              <a:t>bentuk Dosen memberikan tugas kepada Mahasiswa</a:t>
            </a:r>
          </a:p>
          <a:p>
            <a:pPr lvl="1"/>
            <a:r>
              <a:rPr lang="id-ID" sz="2000" dirty="0" smtClean="0">
                <a:solidFill>
                  <a:schemeClr val="bg1"/>
                </a:solidFill>
              </a:rPr>
              <a:t>3 X 60 menit Kegiatan Akademik </a:t>
            </a:r>
            <a:r>
              <a:rPr lang="id-ID" sz="2000" dirty="0" smtClean="0">
                <a:solidFill>
                  <a:schemeClr val="bg1"/>
                </a:solidFill>
              </a:rPr>
              <a:t>Mandiri dalam </a:t>
            </a:r>
            <a:r>
              <a:rPr lang="id-ID" sz="2000" dirty="0" smtClean="0">
                <a:solidFill>
                  <a:schemeClr val="bg1"/>
                </a:solidFill>
              </a:rPr>
              <a:t>bentuk kegiatan </a:t>
            </a:r>
            <a:r>
              <a:rPr lang="id-ID" sz="2000" dirty="0" smtClean="0">
                <a:solidFill>
                  <a:schemeClr val="bg1"/>
                </a:solidFill>
              </a:rPr>
              <a:t>belajar </a:t>
            </a:r>
            <a:r>
              <a:rPr lang="id-ID" sz="2000" dirty="0" smtClean="0">
                <a:solidFill>
                  <a:schemeClr val="bg1"/>
                </a:solidFill>
              </a:rPr>
              <a:t>tanpa arahan dosen dengan cara mendalami catatan perkuliahan, kunjungan perpustakaan, membentuk kelompok kajian </a:t>
            </a:r>
            <a:r>
              <a:rPr lang="id-ID" sz="2000" dirty="0" smtClean="0">
                <a:solidFill>
                  <a:schemeClr val="bg1"/>
                </a:solidFill>
              </a:rPr>
              <a:t>dlsb</a:t>
            </a:r>
          </a:p>
          <a:p>
            <a:r>
              <a:rPr lang="id-ID" sz="2400" dirty="0" smtClean="0">
                <a:solidFill>
                  <a:schemeClr val="bg1"/>
                </a:solidFill>
              </a:rPr>
              <a:t>Artinya mahasiswa utk 1 mata kuliah yg memiliki bobot 3 SKS hrs belajar selama 8 jam 30 menit/minggu utk dpt benar-benar memenuhi standar kriteria SKS</a:t>
            </a:r>
            <a:endParaRPr lang="id-ID" sz="2400" dirty="0" smtClean="0">
              <a:solidFill>
                <a:schemeClr val="bg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Kristian Widya Wicaksono</a:t>
            </a:r>
          </a:p>
        </p:txBody>
      </p:sp>
      <p:pic>
        <p:nvPicPr>
          <p:cNvPr id="5125" name="Picture 2" descr="http://lh3.ggpht.com/_p4QyKx7jQYM/TG7JdD5wrMI/AAAAAAAAAjc/zd5za1GQ7gc/image_thumb%5B3%5D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28600"/>
            <a:ext cx="2133600" cy="1504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0" y="990600"/>
            <a:ext cx="9144000" cy="914400"/>
          </a:xfrm>
          <a:solidFill>
            <a:srgbClr val="FF0000"/>
          </a:solidFill>
        </p:spPr>
        <p:txBody>
          <a:bodyPr/>
          <a:lstStyle/>
          <a:p>
            <a:pPr algn="r" eaLnBrk="1" hangingPunct="1"/>
            <a:r>
              <a:rPr lang="en-US" b="1" dirty="0" smtClean="0"/>
              <a:t>TUJUAN PERKULIAHAN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0" y="2819400"/>
            <a:ext cx="9144000" cy="3200400"/>
          </a:xfrm>
          <a:solidFill>
            <a:srgbClr val="FFFF00"/>
          </a:solidFill>
        </p:spPr>
        <p:txBody>
          <a:bodyPr anchor="ctr"/>
          <a:lstStyle/>
          <a:p>
            <a:pPr eaLnBrk="1" hangingPunct="1"/>
            <a:r>
              <a:rPr lang="id-ID" sz="2800" dirty="0" smtClean="0"/>
              <a:t>Membekali mahasiswa dengan</a:t>
            </a:r>
          </a:p>
          <a:p>
            <a:pPr lvl="1" eaLnBrk="1" hangingPunct="1"/>
            <a:r>
              <a:rPr lang="id-ID" sz="2000" dirty="0" smtClean="0"/>
              <a:t>Pemahaman  mengenai Konsep Dasar Dalam Ilmu Politik</a:t>
            </a:r>
          </a:p>
          <a:p>
            <a:pPr lvl="1" eaLnBrk="1" hangingPunct="1"/>
            <a:r>
              <a:rPr lang="id-ID" sz="2000" dirty="0" smtClean="0"/>
              <a:t>Pendalaman esensi (Substansi) Ilmu Politik</a:t>
            </a:r>
          </a:p>
          <a:p>
            <a:pPr lvl="1" eaLnBrk="1" hangingPunct="1"/>
            <a:r>
              <a:rPr lang="id-ID" sz="2000" dirty="0" smtClean="0"/>
              <a:t>Internalisasi dimensi-aspek dominan dalam Ilmu </a:t>
            </a:r>
            <a:r>
              <a:rPr lang="id-ID" sz="2000" dirty="0" smtClean="0"/>
              <a:t>Politik</a:t>
            </a:r>
          </a:p>
          <a:p>
            <a:pPr eaLnBrk="1" hangingPunct="1"/>
            <a:r>
              <a:rPr lang="id-ID" sz="2800" dirty="0" smtClean="0"/>
              <a:t>Tetapi tujuan perkuliahan juga tdk hanya sekedar merubah pengetahuan melainkan juga kepekaan dan kemauan untuk mempraktekan pengetahuan tsb</a:t>
            </a:r>
            <a:endParaRPr lang="id-ID" sz="28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Kristian Widya Wicaksono</a:t>
            </a:r>
          </a:p>
        </p:txBody>
      </p:sp>
      <p:pic>
        <p:nvPicPr>
          <p:cNvPr id="6151" name="Picture 7" descr="http://ahkeno.files.wordpress.com/2012/03/go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381000"/>
            <a:ext cx="3200400" cy="21322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www.studydiscussions.com/wp-content/uploads/2009/12/Political-Science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43700" y="5081588"/>
            <a:ext cx="2400300" cy="177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Title 1"/>
          <p:cNvSpPr>
            <a:spLocks noGrp="1"/>
          </p:cNvSpPr>
          <p:nvPr>
            <p:ph type="title"/>
          </p:nvPr>
        </p:nvSpPr>
        <p:spPr>
          <a:xfrm>
            <a:off x="0" y="381000"/>
            <a:ext cx="9144000" cy="838200"/>
          </a:xfrm>
          <a:solidFill>
            <a:srgbClr val="0070C0"/>
          </a:solidFill>
        </p:spPr>
        <p:txBody>
          <a:bodyPr/>
          <a:lstStyle/>
          <a:p>
            <a:pPr eaLnBrk="1" hangingPunct="1"/>
            <a:r>
              <a:rPr lang="en-US" b="1" dirty="0" smtClean="0">
                <a:solidFill>
                  <a:schemeClr val="bg1"/>
                </a:solidFill>
              </a:rPr>
              <a:t>SATUAN ACARA PERKULIAHAN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981200"/>
          <a:ext cx="822960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7800"/>
                <a:gridCol w="2286000"/>
                <a:gridCol w="4495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d-ID" b="1" noProof="0" dirty="0" smtClean="0"/>
                        <a:t>PERTEMUAN</a:t>
                      </a:r>
                      <a:endParaRPr lang="id-ID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b="1" noProof="0" smtClean="0"/>
                        <a:t>TANGGAL</a:t>
                      </a:r>
                      <a:endParaRPr lang="id-ID" b="1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b="1" noProof="0" smtClean="0"/>
                        <a:t>POKOK BAHASAN</a:t>
                      </a:r>
                      <a:endParaRPr lang="id-ID" b="1" noProof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d-ID" noProof="0" smtClean="0"/>
                        <a:t>1</a:t>
                      </a:r>
                      <a:endParaRPr lang="id-ID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29</a:t>
                      </a:r>
                      <a:r>
                        <a:rPr lang="id-ID" noProof="0" dirty="0" smtClean="0"/>
                        <a:t>-0</a:t>
                      </a:r>
                      <a:r>
                        <a:rPr lang="en-US" noProof="0" dirty="0" smtClean="0"/>
                        <a:t>8</a:t>
                      </a:r>
                      <a:r>
                        <a:rPr lang="id-ID" noProof="0" dirty="0" smtClean="0"/>
                        <a:t>-2012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noProof="0" smtClean="0"/>
                        <a:t>Silabus &amp; Kontrak belajar</a:t>
                      </a:r>
                      <a:endParaRPr lang="id-ID" noProof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d-ID" noProof="0" smtClean="0"/>
                        <a:t>2</a:t>
                      </a:r>
                      <a:endParaRPr lang="id-ID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noProof="0" dirty="0" smtClean="0"/>
                        <a:t>0</a:t>
                      </a:r>
                      <a:r>
                        <a:rPr lang="en-US" noProof="0" dirty="0" smtClean="0"/>
                        <a:t>5-09</a:t>
                      </a:r>
                      <a:r>
                        <a:rPr lang="id-ID" noProof="0" dirty="0" smtClean="0"/>
                        <a:t>-2012</a:t>
                      </a:r>
                      <a:endParaRPr lang="id-ID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noProof="0" dirty="0" smtClean="0"/>
                        <a:t>Konsep</a:t>
                      </a:r>
                      <a:r>
                        <a:rPr lang="id-ID" baseline="0" noProof="0" dirty="0" smtClean="0"/>
                        <a:t> Dasar Ilmu Politik</a:t>
                      </a:r>
                      <a:endParaRPr lang="id-ID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d-ID" noProof="0" smtClean="0"/>
                        <a:t>3</a:t>
                      </a:r>
                      <a:endParaRPr lang="id-ID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12-09</a:t>
                      </a:r>
                      <a:r>
                        <a:rPr lang="id-ID" noProof="0" dirty="0" smtClean="0"/>
                        <a:t>-2012</a:t>
                      </a:r>
                      <a:endParaRPr lang="id-ID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noProof="0" smtClean="0"/>
                        <a:t>Pendekatan Dalam Ilmu Politik</a:t>
                      </a:r>
                      <a:endParaRPr lang="id-ID" noProof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d-ID" noProof="0" smtClean="0"/>
                        <a:t>4</a:t>
                      </a:r>
                      <a:endParaRPr lang="id-ID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noProof="0" dirty="0" smtClean="0"/>
                        <a:t>2</a:t>
                      </a:r>
                      <a:r>
                        <a:rPr lang="en-US" noProof="0" dirty="0" smtClean="0"/>
                        <a:t>6-09-</a:t>
                      </a:r>
                      <a:r>
                        <a:rPr lang="id-ID" noProof="0" dirty="0" smtClean="0"/>
                        <a:t>2012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noProof="0" smtClean="0"/>
                        <a:t>Kebaikan Bersama</a:t>
                      </a:r>
                      <a:r>
                        <a:rPr lang="id-ID" baseline="0" noProof="0" smtClean="0"/>
                        <a:t> &amp; Ideologi </a:t>
                      </a:r>
                      <a:endParaRPr lang="id-ID" noProof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d-ID" noProof="0" smtClean="0"/>
                        <a:t>5</a:t>
                      </a:r>
                      <a:endParaRPr lang="id-ID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noProof="0" dirty="0" smtClean="0"/>
                        <a:t>03</a:t>
                      </a:r>
                      <a:r>
                        <a:rPr lang="id-ID" noProof="0" dirty="0" smtClean="0"/>
                        <a:t>-</a:t>
                      </a:r>
                      <a:r>
                        <a:rPr lang="en-US" noProof="0" dirty="0" smtClean="0"/>
                        <a:t>10</a:t>
                      </a:r>
                      <a:r>
                        <a:rPr lang="id-ID" noProof="0" dirty="0" smtClean="0"/>
                        <a:t>-2012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noProof="0" smtClean="0"/>
                        <a:t>Kekuasaan, Kewenangan &amp; Legitimasi </a:t>
                      </a:r>
                      <a:endParaRPr lang="id-ID" noProof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6</a:t>
                      </a:r>
                      <a:endParaRPr lang="id-ID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noProof="0" dirty="0" smtClean="0"/>
                        <a:t>08</a:t>
                      </a:r>
                      <a:r>
                        <a:rPr lang="en-US" baseline="0" noProof="0" dirty="0" smtClean="0"/>
                        <a:t> </a:t>
                      </a:r>
                      <a:r>
                        <a:rPr lang="en-US" baseline="0" noProof="0" dirty="0" err="1" smtClean="0"/>
                        <a:t>s.d</a:t>
                      </a:r>
                      <a:r>
                        <a:rPr lang="id-ID" baseline="0" noProof="0" dirty="0" smtClean="0"/>
                        <a:t> </a:t>
                      </a:r>
                      <a:r>
                        <a:rPr lang="en-US" baseline="0" noProof="0" dirty="0" smtClean="0"/>
                        <a:t>19-10</a:t>
                      </a:r>
                      <a:r>
                        <a:rPr lang="id-ID" baseline="0" noProof="0" dirty="0" smtClean="0"/>
                        <a:t>-2012</a:t>
                      </a:r>
                      <a:endParaRPr lang="id-ID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b="1" noProof="0" dirty="0" smtClean="0"/>
                        <a:t>Ujian Tengah Semester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Kristian Widya Wicaksono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www.studydiscussions.com/wp-content/uploads/2009/12/Political-Science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62700" y="4799012"/>
            <a:ext cx="2781300" cy="205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1828800"/>
          <a:ext cx="8229600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2362200"/>
                <a:gridCol w="43434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d-ID" noProof="0" dirty="0" smtClean="0"/>
                        <a:t>PERTEMUAN</a:t>
                      </a:r>
                      <a:endParaRPr lang="id-ID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noProof="0" smtClean="0"/>
                        <a:t>TANGGAL</a:t>
                      </a:r>
                      <a:endParaRPr lang="id-ID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noProof="0" dirty="0" smtClean="0"/>
                        <a:t>POKOK</a:t>
                      </a:r>
                      <a:r>
                        <a:rPr lang="id-ID" baseline="0" noProof="0" dirty="0" smtClean="0"/>
                        <a:t> BAHASAN</a:t>
                      </a:r>
                      <a:endParaRPr lang="id-ID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7</a:t>
                      </a:r>
                      <a:endParaRPr lang="id-ID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24-10</a:t>
                      </a:r>
                      <a:r>
                        <a:rPr lang="id-ID" noProof="0" dirty="0" smtClean="0"/>
                        <a:t>-2012</a:t>
                      </a:r>
                      <a:endParaRPr lang="id-ID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noProof="0" dirty="0" smtClean="0"/>
                        <a:t>Perilaku &amp; Parisipasi Politik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8</a:t>
                      </a:r>
                      <a:endParaRPr lang="id-ID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noProof="0" dirty="0" smtClean="0"/>
                        <a:t>31-10</a:t>
                      </a:r>
                      <a:r>
                        <a:rPr lang="id-ID" noProof="0" dirty="0" smtClean="0"/>
                        <a:t>-2012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noProof="0" dirty="0" smtClean="0"/>
                        <a:t>Partai</a:t>
                      </a:r>
                      <a:r>
                        <a:rPr lang="id-ID" baseline="0" noProof="0" dirty="0" smtClean="0"/>
                        <a:t> Politik &amp; Sistem Kepartaian</a:t>
                      </a:r>
                      <a:r>
                        <a:rPr lang="en-US" baseline="0" noProof="0" dirty="0" smtClean="0"/>
                        <a:t> </a:t>
                      </a:r>
                      <a:endParaRPr lang="id-ID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9</a:t>
                      </a:r>
                      <a:endParaRPr lang="id-ID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noProof="0" dirty="0" smtClean="0"/>
                        <a:t>07-11</a:t>
                      </a:r>
                      <a:r>
                        <a:rPr lang="id-ID" noProof="0" dirty="0" smtClean="0"/>
                        <a:t>-2012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noProof="0" dirty="0" smtClean="0"/>
                        <a:t>Sistem</a:t>
                      </a:r>
                      <a:r>
                        <a:rPr lang="id-ID" baseline="0" noProof="0" dirty="0" smtClean="0"/>
                        <a:t> Pemilu</a:t>
                      </a:r>
                      <a:endParaRPr lang="id-ID" noProof="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10</a:t>
                      </a:r>
                      <a:endParaRPr lang="id-ID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noProof="0" dirty="0" smtClean="0"/>
                        <a:t>14-11</a:t>
                      </a:r>
                      <a:r>
                        <a:rPr lang="id-ID" noProof="0" dirty="0" smtClean="0"/>
                        <a:t>-2012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noProof="0" dirty="0" smtClean="0"/>
                        <a:t>Sistem Perwakilan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d-ID" noProof="0" dirty="0" smtClean="0"/>
                        <a:t>1</a:t>
                      </a:r>
                      <a:r>
                        <a:rPr lang="en-US" noProof="0" dirty="0" smtClean="0"/>
                        <a:t>1</a:t>
                      </a:r>
                      <a:endParaRPr lang="id-ID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noProof="0" dirty="0" smtClean="0"/>
                        <a:t>21-11</a:t>
                      </a:r>
                      <a:r>
                        <a:rPr lang="id-ID" noProof="0" dirty="0" smtClean="0"/>
                        <a:t>-2012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noProof="0" dirty="0" smtClean="0"/>
                        <a:t>Konflik</a:t>
                      </a:r>
                      <a:r>
                        <a:rPr lang="id-ID" baseline="0" noProof="0" dirty="0" smtClean="0"/>
                        <a:t> &amp; Proses Politik</a:t>
                      </a:r>
                      <a:endParaRPr lang="id-ID" noProof="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d-ID" noProof="0" dirty="0" smtClean="0"/>
                        <a:t>1</a:t>
                      </a:r>
                      <a:r>
                        <a:rPr lang="en-US" noProof="0" dirty="0" smtClean="0"/>
                        <a:t>2</a:t>
                      </a:r>
                      <a:endParaRPr lang="id-ID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noProof="0" dirty="0" smtClean="0"/>
                        <a:t>2</a:t>
                      </a:r>
                      <a:r>
                        <a:rPr lang="en-US" noProof="0" dirty="0" smtClean="0"/>
                        <a:t>8</a:t>
                      </a:r>
                      <a:r>
                        <a:rPr lang="id-ID" noProof="0" dirty="0" smtClean="0"/>
                        <a:t>-</a:t>
                      </a:r>
                      <a:r>
                        <a:rPr lang="en-US" noProof="0" dirty="0" smtClean="0"/>
                        <a:t>11</a:t>
                      </a:r>
                      <a:r>
                        <a:rPr lang="id-ID" noProof="0" dirty="0" smtClean="0"/>
                        <a:t>-2012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noProof="0" dirty="0" smtClean="0"/>
                        <a:t>Demokrasi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d-ID" noProof="0" dirty="0" smtClean="0"/>
                        <a:t>1</a:t>
                      </a:r>
                      <a:r>
                        <a:rPr lang="en-US" noProof="0" dirty="0" smtClean="0"/>
                        <a:t>3</a:t>
                      </a:r>
                      <a:endParaRPr lang="id-ID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noProof="0" dirty="0" smtClean="0"/>
                        <a:t>05-12-2012</a:t>
                      </a:r>
                      <a:endParaRPr lang="id-ID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noProof="0" dirty="0" smtClean="0"/>
                        <a:t>Hak</a:t>
                      </a:r>
                      <a:r>
                        <a:rPr lang="id-ID" baseline="0" noProof="0" dirty="0" smtClean="0"/>
                        <a:t> Asasi Manusia</a:t>
                      </a:r>
                      <a:endParaRPr lang="id-ID" noProof="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d-ID" noProof="0" dirty="0" smtClean="0"/>
                        <a:t>1</a:t>
                      </a:r>
                      <a:r>
                        <a:rPr lang="en-US" noProof="0" dirty="0" smtClean="0"/>
                        <a:t>4</a:t>
                      </a:r>
                      <a:endParaRPr lang="id-ID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10</a:t>
                      </a:r>
                      <a:r>
                        <a:rPr lang="id-ID" baseline="0" noProof="0" dirty="0" smtClean="0"/>
                        <a:t> s.d. </a:t>
                      </a:r>
                      <a:r>
                        <a:rPr lang="en-US" baseline="0" noProof="0" dirty="0" smtClean="0"/>
                        <a:t>21</a:t>
                      </a:r>
                      <a:r>
                        <a:rPr lang="id-ID" baseline="0" noProof="0" dirty="0" smtClean="0"/>
                        <a:t>-</a:t>
                      </a:r>
                      <a:r>
                        <a:rPr lang="en-US" baseline="0" noProof="0" dirty="0" smtClean="0"/>
                        <a:t>12</a:t>
                      </a:r>
                      <a:r>
                        <a:rPr lang="id-ID" baseline="0" noProof="0" dirty="0" smtClean="0"/>
                        <a:t>-2012</a:t>
                      </a:r>
                      <a:endParaRPr lang="id-ID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b="1" noProof="0" dirty="0" smtClean="0"/>
                        <a:t>Ujian Akhir Semester</a:t>
                      </a:r>
                      <a:endParaRPr lang="id-ID" b="1" noProof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Kristian Widya Wicaksono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381000"/>
            <a:ext cx="9144000" cy="838200"/>
          </a:xfrm>
          <a:solidFill>
            <a:srgbClr val="0070C0"/>
          </a:solidFill>
        </p:spPr>
        <p:txBody>
          <a:bodyPr/>
          <a:lstStyle/>
          <a:p>
            <a:pPr eaLnBrk="1" hangingPunct="1"/>
            <a:r>
              <a:rPr lang="en-US" b="1" dirty="0" smtClean="0">
                <a:solidFill>
                  <a:schemeClr val="bg1"/>
                </a:solidFill>
              </a:rPr>
              <a:t>SATUAN ACARA PERKULIAHAN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MB-The_Plague_02_by_ModBlackmoo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81000"/>
            <a:ext cx="9144000" cy="762000"/>
          </a:xfrm>
          <a:solidFill>
            <a:srgbClr val="00B050"/>
          </a:solidFill>
        </p:spPr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TUGAS</a:t>
            </a:r>
            <a:endParaRPr lang="id-ID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47800"/>
            <a:ext cx="9144000" cy="4648200"/>
          </a:xfrm>
          <a:solidFill>
            <a:schemeClr val="bg1">
              <a:lumMod val="95000"/>
              <a:alpha val="90000"/>
            </a:schemeClr>
          </a:solidFill>
        </p:spPr>
        <p:txBody>
          <a:bodyPr anchor="ctr"/>
          <a:lstStyle/>
          <a:p>
            <a:r>
              <a:rPr lang="id-ID" sz="2000" b="1" dirty="0" smtClean="0"/>
              <a:t>TERDAPAT 5 (LIMA) BUAH TUGAS</a:t>
            </a:r>
            <a:r>
              <a:rPr lang="id-ID" sz="2000" dirty="0" smtClean="0"/>
              <a:t>:</a:t>
            </a:r>
          </a:p>
          <a:p>
            <a:pPr lvl="1"/>
            <a:r>
              <a:rPr lang="id-ID" sz="1800" b="1" i="1" dirty="0" smtClean="0"/>
              <a:t>Kehadiran &amp; Partisipasi Kelas</a:t>
            </a:r>
            <a:r>
              <a:rPr lang="id-ID" sz="1800" i="1" dirty="0" smtClean="0"/>
              <a:t> </a:t>
            </a:r>
            <a:r>
              <a:rPr lang="id-ID" sz="1800" dirty="0" smtClean="0">
                <a:sym typeface="Wingdings" pitchFamily="2" charset="2"/>
              </a:rPr>
              <a:t> dihitung satu kali tugas</a:t>
            </a:r>
            <a:endParaRPr lang="id-ID" sz="1800" dirty="0" smtClean="0"/>
          </a:p>
          <a:p>
            <a:pPr lvl="1"/>
            <a:r>
              <a:rPr lang="id-ID" sz="1800" b="1" i="1" dirty="0" smtClean="0"/>
              <a:t>Critical Review</a:t>
            </a:r>
            <a:r>
              <a:rPr lang="id-ID" sz="1800" dirty="0" smtClean="0"/>
              <a:t> (Disusun dalam kertas polio bergaris, ditulis tangan dengan rapi, tidak menuliskan ulang bahan kuliah &amp; </a:t>
            </a:r>
            <a:r>
              <a:rPr lang="en-US" sz="1800" dirty="0" err="1" smtClean="0"/>
              <a:t>hanya</a:t>
            </a:r>
            <a:r>
              <a:rPr lang="en-US" sz="1800" dirty="0" smtClean="0"/>
              <a:t> </a:t>
            </a:r>
            <a:r>
              <a:rPr lang="en-US" sz="1800" dirty="0" err="1" smtClean="0"/>
              <a:t>terdiri</a:t>
            </a:r>
            <a:r>
              <a:rPr lang="en-US" sz="1800" dirty="0" smtClean="0"/>
              <a:t> </a:t>
            </a:r>
            <a:r>
              <a:rPr lang="en-US" sz="1800" dirty="0" err="1" smtClean="0"/>
              <a:t>dari</a:t>
            </a:r>
            <a:r>
              <a:rPr lang="en-US" sz="1800" dirty="0" smtClean="0"/>
              <a:t> </a:t>
            </a:r>
            <a:r>
              <a:rPr lang="id-ID" sz="1800" dirty="0" smtClean="0"/>
              <a:t>satu halaman) </a:t>
            </a:r>
            <a:r>
              <a:rPr lang="id-ID" sz="1800" dirty="0" smtClean="0">
                <a:sym typeface="Wingdings" pitchFamily="2" charset="2"/>
              </a:rPr>
              <a:t> dihitung dua kali tugas   Review #1 (sebelum UTS) dikumpulkan tanggal </a:t>
            </a:r>
            <a:r>
              <a:rPr lang="en-US" sz="1800" dirty="0" smtClean="0">
                <a:sym typeface="Wingdings" pitchFamily="2" charset="2"/>
              </a:rPr>
              <a:t>03-10</a:t>
            </a:r>
            <a:r>
              <a:rPr lang="id-ID" sz="1800" dirty="0" smtClean="0">
                <a:sym typeface="Wingdings" pitchFamily="2" charset="2"/>
              </a:rPr>
              <a:t>-2012 bahan Pertemuan 2 (Konsep Dasar Ilmu Politik) s.d. Pertemuan </a:t>
            </a:r>
            <a:r>
              <a:rPr lang="en-US" sz="1800" dirty="0" smtClean="0">
                <a:sym typeface="Wingdings" pitchFamily="2" charset="2"/>
              </a:rPr>
              <a:t>4</a:t>
            </a:r>
            <a:r>
              <a:rPr lang="id-ID" sz="1800" dirty="0" smtClean="0">
                <a:sym typeface="Wingdings" pitchFamily="2" charset="2"/>
              </a:rPr>
              <a:t> (</a:t>
            </a:r>
            <a:r>
              <a:rPr lang="en-US" sz="1800" dirty="0" err="1" smtClean="0">
                <a:sym typeface="Wingdings" pitchFamily="2" charset="2"/>
              </a:rPr>
              <a:t>Kebaikan</a:t>
            </a:r>
            <a:r>
              <a:rPr lang="en-US" sz="1800" dirty="0" smtClean="0">
                <a:sym typeface="Wingdings" pitchFamily="2" charset="2"/>
              </a:rPr>
              <a:t> </a:t>
            </a:r>
            <a:r>
              <a:rPr lang="en-US" sz="1800" dirty="0" err="1" smtClean="0">
                <a:sym typeface="Wingdings" pitchFamily="2" charset="2"/>
              </a:rPr>
              <a:t>Bersama</a:t>
            </a:r>
            <a:r>
              <a:rPr lang="en-US" sz="1800" dirty="0" smtClean="0">
                <a:sym typeface="Wingdings" pitchFamily="2" charset="2"/>
              </a:rPr>
              <a:t> </a:t>
            </a:r>
            <a:r>
              <a:rPr lang="en-US" sz="1800" dirty="0" err="1" smtClean="0">
                <a:sym typeface="Wingdings" pitchFamily="2" charset="2"/>
              </a:rPr>
              <a:t>dan</a:t>
            </a:r>
            <a:r>
              <a:rPr lang="en-US" sz="1800" dirty="0" smtClean="0">
                <a:sym typeface="Wingdings" pitchFamily="2" charset="2"/>
              </a:rPr>
              <a:t> </a:t>
            </a:r>
            <a:r>
              <a:rPr lang="en-US" sz="1800" dirty="0" err="1" smtClean="0">
                <a:sym typeface="Wingdings" pitchFamily="2" charset="2"/>
              </a:rPr>
              <a:t>Ideologi</a:t>
            </a:r>
            <a:r>
              <a:rPr lang="id-ID" sz="1800" dirty="0" smtClean="0">
                <a:sym typeface="Wingdings" pitchFamily="2" charset="2"/>
              </a:rPr>
              <a:t>)  Review #2 (sebelum UAS) dikumpulkan tanggal </a:t>
            </a:r>
            <a:r>
              <a:rPr lang="en-US" sz="1800" dirty="0" smtClean="0">
                <a:sym typeface="Wingdings" pitchFamily="2" charset="2"/>
              </a:rPr>
              <a:t>05-12</a:t>
            </a:r>
            <a:r>
              <a:rPr lang="id-ID" sz="1800" dirty="0" smtClean="0">
                <a:sym typeface="Wingdings" pitchFamily="2" charset="2"/>
              </a:rPr>
              <a:t>-2012 bahan Pertemuan </a:t>
            </a:r>
            <a:r>
              <a:rPr lang="en-US" sz="1800" dirty="0" smtClean="0">
                <a:sym typeface="Wingdings" pitchFamily="2" charset="2"/>
              </a:rPr>
              <a:t>7</a:t>
            </a:r>
            <a:r>
              <a:rPr lang="id-ID" sz="1800" dirty="0" smtClean="0">
                <a:sym typeface="Wingdings" pitchFamily="2" charset="2"/>
              </a:rPr>
              <a:t> (</a:t>
            </a:r>
            <a:r>
              <a:rPr lang="en-US" sz="1800" dirty="0" err="1" smtClean="0">
                <a:sym typeface="Wingdings" pitchFamily="2" charset="2"/>
              </a:rPr>
              <a:t>Perilaku</a:t>
            </a:r>
            <a:r>
              <a:rPr lang="en-US" sz="1800" dirty="0" smtClean="0">
                <a:sym typeface="Wingdings" pitchFamily="2" charset="2"/>
              </a:rPr>
              <a:t> </a:t>
            </a:r>
            <a:r>
              <a:rPr lang="en-US" sz="1800" dirty="0" err="1" smtClean="0">
                <a:sym typeface="Wingdings" pitchFamily="2" charset="2"/>
              </a:rPr>
              <a:t>dan</a:t>
            </a:r>
            <a:r>
              <a:rPr lang="en-US" sz="1800" dirty="0" smtClean="0">
                <a:sym typeface="Wingdings" pitchFamily="2" charset="2"/>
              </a:rPr>
              <a:t> </a:t>
            </a:r>
            <a:r>
              <a:rPr lang="en-US" sz="1800" dirty="0" err="1" smtClean="0">
                <a:sym typeface="Wingdings" pitchFamily="2" charset="2"/>
              </a:rPr>
              <a:t>Partisipasi</a:t>
            </a:r>
            <a:r>
              <a:rPr lang="en-US" sz="1800" dirty="0" smtClean="0">
                <a:sym typeface="Wingdings" pitchFamily="2" charset="2"/>
              </a:rPr>
              <a:t> </a:t>
            </a:r>
            <a:r>
              <a:rPr lang="en-US" sz="1800" dirty="0" err="1" smtClean="0">
                <a:sym typeface="Wingdings" pitchFamily="2" charset="2"/>
              </a:rPr>
              <a:t>Politik</a:t>
            </a:r>
            <a:r>
              <a:rPr lang="id-ID" sz="1800" dirty="0" smtClean="0">
                <a:sym typeface="Wingdings" pitchFamily="2" charset="2"/>
              </a:rPr>
              <a:t>) s.d. Pertemuan 12 (Demokrasi)</a:t>
            </a:r>
          </a:p>
          <a:p>
            <a:pPr lvl="1"/>
            <a:r>
              <a:rPr lang="id-ID" sz="1800" b="1" i="1" dirty="0" smtClean="0">
                <a:sym typeface="Wingdings" pitchFamily="2" charset="2"/>
              </a:rPr>
              <a:t>Quiz</a:t>
            </a:r>
            <a:r>
              <a:rPr lang="id-ID" sz="1800" i="1" dirty="0" smtClean="0">
                <a:sym typeface="Wingdings" pitchFamily="2" charset="2"/>
              </a:rPr>
              <a:t> </a:t>
            </a:r>
            <a:r>
              <a:rPr lang="id-ID" sz="1800" dirty="0" smtClean="0">
                <a:sym typeface="Wingdings" pitchFamily="2" charset="2"/>
              </a:rPr>
              <a:t>diadakan dalam bentuk pengerjaan soal essay dan tidak akan diberitahukan pelaksanaannya. Mahasiswa yang tidak masuk kelas dengan alasan apapun tidak diperkenankan mengikuti quiz susulan</a:t>
            </a:r>
          </a:p>
          <a:p>
            <a:r>
              <a:rPr lang="id-ID" sz="2000" b="1" dirty="0" smtClean="0">
                <a:sym typeface="Wingdings" pitchFamily="2" charset="2"/>
              </a:rPr>
              <a:t>TIDAK TELAT MENYAMPAIKAN TUGAS &amp; SELALU MEMBUBUHKAN IDENTITAS BERUPA NAMA, NPM, MATA KULIAH YANG DIAMBIL  &amp; KELAS  BILA TIDAK ADA IDENTITAS DIANGGAP TIDAK MENGUMPULKAN TUGAS</a:t>
            </a:r>
            <a:endParaRPr lang="id-ID" sz="2000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Kristian Widya Wicaksono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www.wornthrough.com/blog/wp-content/uploads/2011/03/reading-clipart-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86400" y="3200400"/>
            <a:ext cx="3063875" cy="313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Title 1"/>
          <p:cNvSpPr>
            <a:spLocks noGrp="1"/>
          </p:cNvSpPr>
          <p:nvPr>
            <p:ph type="title"/>
          </p:nvPr>
        </p:nvSpPr>
        <p:spPr>
          <a:xfrm>
            <a:off x="0" y="381000"/>
            <a:ext cx="9144000" cy="914400"/>
          </a:xfrm>
          <a:solidFill>
            <a:srgbClr val="FFFF00"/>
          </a:solidFill>
        </p:spPr>
        <p:txBody>
          <a:bodyPr/>
          <a:lstStyle/>
          <a:p>
            <a:pPr eaLnBrk="1" hangingPunct="1"/>
            <a:r>
              <a:rPr lang="en-US" b="1" dirty="0" smtClean="0"/>
              <a:t>SUMBER BACAAN</a:t>
            </a:r>
          </a:p>
        </p:txBody>
      </p:sp>
      <p:sp>
        <p:nvSpPr>
          <p:cNvPr id="1229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b="1" dirty="0" smtClean="0"/>
              <a:t>BACAAN WAJIB</a:t>
            </a:r>
          </a:p>
          <a:p>
            <a:pPr lvl="1" eaLnBrk="1" hangingPunct="1">
              <a:lnSpc>
                <a:spcPct val="90000"/>
              </a:lnSpc>
            </a:pPr>
            <a:r>
              <a:rPr lang="id-ID" i="1" dirty="0" smtClean="0"/>
              <a:t>Dasar-Dasar Ilmu Politik</a:t>
            </a:r>
            <a:r>
              <a:rPr lang="id-ID" dirty="0" smtClean="0"/>
              <a:t> </a:t>
            </a:r>
            <a:r>
              <a:rPr lang="id-ID" dirty="0" smtClean="0">
                <a:sym typeface="Wingdings" pitchFamily="2" charset="2"/>
              </a:rPr>
              <a:t> Prof. Miriam Budiardjo  Penerbit: Gramedia Pustaka Utama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Kristian Widya Wicaksono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609600" y="3124200"/>
            <a:ext cx="4876800" cy="315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US" sz="3200" b="1" dirty="0" smtClean="0">
                <a:latin typeface="+mn-lt"/>
                <a:cs typeface="+mn-cs"/>
                <a:sym typeface="Wingdings" pitchFamily="2" charset="2"/>
              </a:rPr>
              <a:t>BACAAN REKOMENDASI</a:t>
            </a:r>
            <a:endParaRPr kumimoji="0" lang="en-US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Wingdings" pitchFamily="2" charset="2"/>
            </a:endParaRPr>
          </a:p>
          <a:p>
            <a:pPr marL="800100" lvl="1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kumimoji="0" lang="id-ID" sz="2400" b="0" i="1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Memahami Ilmu Politik</a:t>
            </a:r>
            <a:r>
              <a:rPr kumimoji="0" lang="id-ID" sz="24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  Ramlan Surbakti  Penerbit: Gramedia Widiasarana</a:t>
            </a:r>
          </a:p>
          <a:p>
            <a:pPr marL="800100" lvl="1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kumimoji="0" lang="id-ID" sz="2400" b="0" i="1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Perihal Ilmu Politik: Sebuah Bahasan Memahami Ilmu Politik</a:t>
            </a:r>
            <a:r>
              <a:rPr kumimoji="0" lang="id-ID" sz="24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  Leo Agustino  Penerbit: Graha Ilmu</a:t>
            </a:r>
            <a:endParaRPr kumimoji="0" lang="id-ID" sz="2400" b="0" i="0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1180</TotalTime>
  <Words>684</Words>
  <Application>Microsoft Office PowerPoint</Application>
  <PresentationFormat>On-screen Show (4:3)</PresentationFormat>
  <Paragraphs>132</Paragraphs>
  <Slides>13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Slide 1</vt:lpstr>
      <vt:lpstr>BAHASAN HARI INI</vt:lpstr>
      <vt:lpstr>PROFIL PENGAJAR</vt:lpstr>
      <vt:lpstr>BOBOT PERKULIAHAN</vt:lpstr>
      <vt:lpstr>TUJUAN PERKULIAHAN</vt:lpstr>
      <vt:lpstr>SATUAN ACARA PERKULIAHAN</vt:lpstr>
      <vt:lpstr>SATUAN ACARA PERKULIAHAN</vt:lpstr>
      <vt:lpstr>TUGAS</vt:lpstr>
      <vt:lpstr>SUMBER BACAAN</vt:lpstr>
      <vt:lpstr>KOMPONEN PENILAIAN</vt:lpstr>
      <vt:lpstr>FILOSOFI PERKULIAHAN</vt:lpstr>
      <vt:lpstr>PERADABAN KELAS</vt:lpstr>
      <vt:lpstr>Slide 13</vt:lpstr>
    </vt:vector>
  </TitlesOfParts>
  <Company>TeAm DiGiT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DiGiT</dc:creator>
  <cp:lastModifiedBy>Acer</cp:lastModifiedBy>
  <cp:revision>68</cp:revision>
  <dcterms:created xsi:type="dcterms:W3CDTF">2011-08-17T01:56:01Z</dcterms:created>
  <dcterms:modified xsi:type="dcterms:W3CDTF">2012-08-29T00:20:41Z</dcterms:modified>
</cp:coreProperties>
</file>